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2"/>
  </p:notesMasterIdLst>
  <p:sldIdLst>
    <p:sldId id="256" r:id="rId2"/>
    <p:sldId id="257"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2" r:id="rId21"/>
    <p:sldId id="280" r:id="rId22"/>
    <p:sldId id="281"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262" r:id="rId41"/>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1pPr>
    <a:lvl2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2pPr>
    <a:lvl3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3pPr>
    <a:lvl4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4pPr>
    <a:lvl5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5pPr>
    <a:lvl6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6pPr>
    <a:lvl7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7pPr>
    <a:lvl8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8pPr>
    <a:lvl9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D7E6"/>
          </a:solidFill>
        </a:fill>
      </a:tcStyle>
    </a:wholeTbl>
    <a:band2H>
      <a:tcTxStyle/>
      <a:tcStyle>
        <a:tcBdr/>
        <a:fill>
          <a:solidFill>
            <a:srgbClr val="E7ECF3"/>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AE2CD"/>
          </a:solidFill>
        </a:fill>
      </a:tcStyle>
    </a:wholeTbl>
    <a:band2H>
      <a:tcTxStyle/>
      <a:tcStyle>
        <a:tcBdr/>
        <a:fill>
          <a:solidFill>
            <a:srgbClr val="ED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CCCCC"/>
          </a:solidFill>
        </a:fill>
      </a:tcStyle>
    </a:wholeTbl>
    <a:band2H>
      <a:tcTxStyle/>
      <a:tcStyle>
        <a:tcBdr/>
        <a:fill>
          <a:solidFill>
            <a:srgbClr val="EEE7E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59" d="100"/>
          <a:sy n="59" d="100"/>
        </p:scale>
        <p:origin x="-498" y="-90"/>
      </p:cViewPr>
      <p:guideLst>
        <p:guide orient="horz" pos="2160"/>
        <p:guide pos="2880"/>
      </p:guideLst>
    </p:cSldViewPr>
  </p:slideViewPr>
  <p:notesTextViewPr>
    <p:cViewPr>
      <p:scale>
        <a:sx n="1" d="1"/>
        <a:sy n="1" d="1"/>
      </p:scale>
      <p:origin x="0" y="0"/>
    </p:cViewPr>
  </p:notesTextViewPr>
  <p:sorterViewPr>
    <p:cViewPr>
      <p:scale>
        <a:sx n="200" d="100"/>
        <a:sy n="2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 name="Shape 85"/>
          <p:cNvSpPr>
            <a:spLocks noGrp="1" noRot="1" noChangeAspect="1"/>
          </p:cNvSpPr>
          <p:nvPr>
            <p:ph type="sldImg"/>
          </p:nvPr>
        </p:nvSpPr>
        <p:spPr>
          <a:xfrm>
            <a:off x="1143000" y="685800"/>
            <a:ext cx="4572000" cy="3429000"/>
          </a:xfrm>
          <a:prstGeom prst="rect">
            <a:avLst/>
          </a:prstGeom>
        </p:spPr>
        <p:txBody>
          <a:bodyPr/>
          <a:lstStyle/>
          <a:p>
            <a:endParaRPr/>
          </a:p>
        </p:txBody>
      </p:sp>
      <p:sp>
        <p:nvSpPr>
          <p:cNvPr id="86" name="Shape 8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Arial"/>
      </a:defRPr>
    </a:lvl1pPr>
    <a:lvl2pPr indent="228600" latinLnBrk="0">
      <a:defRPr sz="1200">
        <a:latin typeface="+mj-lt"/>
        <a:ea typeface="+mj-ea"/>
        <a:cs typeface="+mj-cs"/>
        <a:sym typeface="Arial"/>
      </a:defRPr>
    </a:lvl2pPr>
    <a:lvl3pPr indent="457200" latinLnBrk="0">
      <a:defRPr sz="1200">
        <a:latin typeface="+mj-lt"/>
        <a:ea typeface="+mj-ea"/>
        <a:cs typeface="+mj-cs"/>
        <a:sym typeface="Arial"/>
      </a:defRPr>
    </a:lvl3pPr>
    <a:lvl4pPr indent="685800" latinLnBrk="0">
      <a:defRPr sz="1200">
        <a:latin typeface="+mj-lt"/>
        <a:ea typeface="+mj-ea"/>
        <a:cs typeface="+mj-cs"/>
        <a:sym typeface="Arial"/>
      </a:defRPr>
    </a:lvl4pPr>
    <a:lvl5pPr indent="914400" latinLnBrk="0">
      <a:defRPr sz="1200">
        <a:latin typeface="+mj-lt"/>
        <a:ea typeface="+mj-ea"/>
        <a:cs typeface="+mj-cs"/>
        <a:sym typeface="Arial"/>
      </a:defRPr>
    </a:lvl5pPr>
    <a:lvl6pPr indent="1143000" latinLnBrk="0">
      <a:defRPr sz="1200">
        <a:latin typeface="+mj-lt"/>
        <a:ea typeface="+mj-ea"/>
        <a:cs typeface="+mj-cs"/>
        <a:sym typeface="Arial"/>
      </a:defRPr>
    </a:lvl6pPr>
    <a:lvl7pPr indent="1371600" latinLnBrk="0">
      <a:defRPr sz="1200">
        <a:latin typeface="+mj-lt"/>
        <a:ea typeface="+mj-ea"/>
        <a:cs typeface="+mj-cs"/>
        <a:sym typeface="Arial"/>
      </a:defRPr>
    </a:lvl7pPr>
    <a:lvl8pPr indent="1600200" latinLnBrk="0">
      <a:defRPr sz="1200">
        <a:latin typeface="+mj-lt"/>
        <a:ea typeface="+mj-ea"/>
        <a:cs typeface="+mj-cs"/>
        <a:sym typeface="Arial"/>
      </a:defRPr>
    </a:lvl8pPr>
    <a:lvl9pPr indent="1828800" latinLnBrk="0">
      <a:defRPr sz="1200">
        <a:latin typeface="+mj-lt"/>
        <a:ea typeface="+mj-ea"/>
        <a:cs typeface="+mj-cs"/>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bg>
      <p:bgPr>
        <a:solidFill>
          <a:srgbClr val="F2F2F2"/>
        </a:solidFill>
        <a:effectLst/>
      </p:bgPr>
    </p:bg>
    <p:spTree>
      <p:nvGrpSpPr>
        <p:cNvPr id="1" name=""/>
        <p:cNvGrpSpPr/>
        <p:nvPr/>
      </p:nvGrpSpPr>
      <p:grpSpPr>
        <a:xfrm>
          <a:off x="0" y="0"/>
          <a:ext cx="0" cy="0"/>
          <a:chOff x="0" y="0"/>
          <a:chExt cx="0" cy="0"/>
        </a:xfrm>
      </p:grpSpPr>
      <p:sp>
        <p:nvSpPr>
          <p:cNvPr id="14" name="Texto del título"/>
          <p:cNvSpPr txBox="1">
            <a:spLocks noGrp="1"/>
          </p:cNvSpPr>
          <p:nvPr>
            <p:ph type="title"/>
          </p:nvPr>
        </p:nvSpPr>
        <p:spPr>
          <a:xfrm>
            <a:off x="3012325" y="2960548"/>
            <a:ext cx="5445901" cy="2405702"/>
          </a:xfrm>
          <a:prstGeom prst="rect">
            <a:avLst/>
          </a:prstGeom>
        </p:spPr>
        <p:txBody>
          <a:bodyPr/>
          <a:lstStyle>
            <a:lvl1pPr algn="r">
              <a:defRPr sz="4800"/>
            </a:lvl1pPr>
          </a:lstStyle>
          <a:p>
            <a:r>
              <a:t>Texto del título</a:t>
            </a:r>
          </a:p>
        </p:txBody>
      </p:sp>
      <p:sp>
        <p:nvSpPr>
          <p:cNvPr id="15" name="Shape 10"/>
          <p:cNvSpPr/>
          <p:nvPr/>
        </p:nvSpPr>
        <p:spPr>
          <a:xfrm>
            <a:off x="6208124" y="5619450"/>
            <a:ext cx="2250002" cy="137701"/>
          </a:xfrm>
          <a:prstGeom prst="rect">
            <a:avLst/>
          </a:prstGeom>
          <a:solidFill>
            <a:srgbClr val="2B478D"/>
          </a:solidFill>
          <a:ln w="12700">
            <a:miter lim="400000"/>
          </a:ln>
        </p:spPr>
        <p:txBody>
          <a:bodyPr lIns="45718" tIns="45718" rIns="45718" bIns="45718" anchor="ctr"/>
          <a:lstStyle/>
          <a:p>
            <a:endParaRPr/>
          </a:p>
        </p:txBody>
      </p:sp>
      <p:sp>
        <p:nvSpPr>
          <p:cNvPr id="16" name="Shape 46"/>
          <p:cNvSpPr/>
          <p:nvPr/>
        </p:nvSpPr>
        <p:spPr>
          <a:xfrm>
            <a:off x="-3" y="6720299"/>
            <a:ext cx="9144001" cy="137701"/>
          </a:xfrm>
          <a:prstGeom prst="rect">
            <a:avLst/>
          </a:prstGeom>
          <a:solidFill>
            <a:srgbClr val="2B478D"/>
          </a:solidFill>
          <a:ln w="12700">
            <a:miter lim="400000"/>
          </a:ln>
        </p:spPr>
        <p:txBody>
          <a:bodyPr lIns="45718" tIns="45718" rIns="45718" bIns="45718" anchor="ctr"/>
          <a:lstStyle/>
          <a:p>
            <a:endParaRPr/>
          </a:p>
        </p:txBody>
      </p:sp>
      <p:sp>
        <p:nvSpPr>
          <p:cNvPr id="17" name="Straight Connector 4"/>
          <p:cNvSpPr/>
          <p:nvPr/>
        </p:nvSpPr>
        <p:spPr>
          <a:xfrm flipH="1">
            <a:off x="1845733" y="135464"/>
            <a:ext cx="2" cy="1512003"/>
          </a:xfrm>
          <a:prstGeom prst="line">
            <a:avLst/>
          </a:prstGeom>
          <a:ln>
            <a:solidFill>
              <a:srgbClr val="0066CC"/>
            </a:solidFill>
          </a:ln>
        </p:spPr>
        <p:txBody>
          <a:bodyPr lIns="45718" tIns="45718" rIns="45718" bIns="45718"/>
          <a:lstStyle/>
          <a:p>
            <a:endParaRPr/>
          </a:p>
        </p:txBody>
      </p:sp>
      <p:pic>
        <p:nvPicPr>
          <p:cNvPr id="18" name="logo-university-computing.png" descr="logo-university-computing.png"/>
          <p:cNvPicPr>
            <a:picLocks noChangeAspect="1"/>
          </p:cNvPicPr>
          <p:nvPr/>
        </p:nvPicPr>
        <p:blipFill>
          <a:blip r:embed="rId2">
            <a:extLst/>
          </a:blip>
          <a:stretch>
            <a:fillRect/>
          </a:stretch>
        </p:blipFill>
        <p:spPr>
          <a:xfrm>
            <a:off x="171450" y="79179"/>
            <a:ext cx="5726618" cy="1624574"/>
          </a:xfrm>
          <a:prstGeom prst="rect">
            <a:avLst/>
          </a:prstGeom>
          <a:ln w="12700">
            <a:miter lim="400000"/>
          </a:ln>
        </p:spPr>
      </p:pic>
      <p:sp>
        <p:nvSpPr>
          <p:cNvPr id="19" name="Número de diapositiva"/>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itle + 2 columns">
    <p:spTree>
      <p:nvGrpSpPr>
        <p:cNvPr id="1" name=""/>
        <p:cNvGrpSpPr/>
        <p:nvPr/>
      </p:nvGrpSpPr>
      <p:grpSpPr>
        <a:xfrm>
          <a:off x="0" y="0"/>
          <a:ext cx="0" cy="0"/>
          <a:chOff x="0" y="0"/>
          <a:chExt cx="0" cy="0"/>
        </a:xfrm>
      </p:grpSpPr>
      <p:sp>
        <p:nvSpPr>
          <p:cNvPr id="35" name="Texto del título"/>
          <p:cNvSpPr txBox="1">
            <a:spLocks noGrp="1"/>
          </p:cNvSpPr>
          <p:nvPr>
            <p:ph type="title"/>
          </p:nvPr>
        </p:nvSpPr>
        <p:spPr>
          <a:prstGeom prst="rect">
            <a:avLst/>
          </a:prstGeom>
        </p:spPr>
        <p:txBody>
          <a:bodyPr/>
          <a:lstStyle/>
          <a:p>
            <a:r>
              <a:t>Texto del título</a:t>
            </a:r>
          </a:p>
        </p:txBody>
      </p:sp>
      <p:sp>
        <p:nvSpPr>
          <p:cNvPr id="36" name="Nivel de texto 1…"/>
          <p:cNvSpPr txBox="1">
            <a:spLocks noGrp="1"/>
          </p:cNvSpPr>
          <p:nvPr>
            <p:ph type="body" sz="half" idx="1"/>
          </p:nvPr>
        </p:nvSpPr>
        <p:spPr>
          <a:xfrm>
            <a:off x="691200" y="1473315"/>
            <a:ext cx="3767400" cy="5094586"/>
          </a:xfrm>
          <a:prstGeom prst="rect">
            <a:avLst/>
          </a:prstGeom>
        </p:spPr>
        <p:txBody>
          <a:bodyPr/>
          <a:lstStyle/>
          <a:p>
            <a:r>
              <a:t>Nivel de texto 1</a:t>
            </a:r>
          </a:p>
          <a:p>
            <a:pPr lvl="1"/>
            <a:r>
              <a:t>Nivel de texto 2</a:t>
            </a:r>
          </a:p>
          <a:p>
            <a:pPr lvl="2"/>
            <a:r>
              <a:t>Nivel de texto 3</a:t>
            </a:r>
          </a:p>
          <a:p>
            <a:pPr lvl="3"/>
            <a:r>
              <a:t>Nivel de texto 4</a:t>
            </a:r>
          </a:p>
          <a:p>
            <a:pPr lvl="4"/>
            <a:r>
              <a:t>Nivel de texto 5</a:t>
            </a:r>
          </a:p>
        </p:txBody>
      </p:sp>
      <p:sp>
        <p:nvSpPr>
          <p:cNvPr id="37" name="Shape 29"/>
          <p:cNvSpPr txBox="1">
            <a:spLocks noGrp="1"/>
          </p:cNvSpPr>
          <p:nvPr>
            <p:ph type="body" sz="half" idx="13"/>
          </p:nvPr>
        </p:nvSpPr>
        <p:spPr>
          <a:xfrm>
            <a:off x="4685500" y="1473313"/>
            <a:ext cx="3767400" cy="5094589"/>
          </a:xfrm>
          <a:prstGeom prst="rect">
            <a:avLst/>
          </a:prstGeom>
        </p:spPr>
        <p:txBody>
          <a:bodyPr/>
          <a:lstStyle/>
          <a:p>
            <a:endParaRPr/>
          </a:p>
        </p:txBody>
      </p:sp>
      <p:sp>
        <p:nvSpPr>
          <p:cNvPr id="38" name="Shape 30"/>
          <p:cNvSpPr/>
          <p:nvPr/>
        </p:nvSpPr>
        <p:spPr>
          <a:xfrm>
            <a:off x="813270" y="1121626"/>
            <a:ext cx="1533603" cy="137701"/>
          </a:xfrm>
          <a:prstGeom prst="rect">
            <a:avLst/>
          </a:prstGeom>
          <a:solidFill>
            <a:srgbClr val="03489D"/>
          </a:solidFill>
          <a:ln w="12700">
            <a:miter lim="400000"/>
          </a:ln>
        </p:spPr>
        <p:txBody>
          <a:bodyPr lIns="45718" tIns="45718" rIns="45718" bIns="45718" anchor="ctr"/>
          <a:lstStyle/>
          <a:p>
            <a:endParaRPr/>
          </a:p>
        </p:txBody>
      </p:sp>
      <p:sp>
        <p:nvSpPr>
          <p:cNvPr id="39" name="Shape 31"/>
          <p:cNvSpPr/>
          <p:nvPr/>
        </p:nvSpPr>
        <p:spPr>
          <a:xfrm>
            <a:off x="-1" y="0"/>
            <a:ext cx="137701" cy="6858000"/>
          </a:xfrm>
          <a:prstGeom prst="rect">
            <a:avLst/>
          </a:prstGeom>
          <a:solidFill>
            <a:srgbClr val="03489D"/>
          </a:solidFill>
          <a:ln w="12700">
            <a:miter lim="400000"/>
          </a:ln>
        </p:spPr>
        <p:txBody>
          <a:bodyPr lIns="45718" tIns="45718" rIns="45718" bIns="45718" anchor="ctr"/>
          <a:lstStyle/>
          <a:p>
            <a:endParaRPr/>
          </a:p>
        </p:txBody>
      </p:sp>
      <p:pic>
        <p:nvPicPr>
          <p:cNvPr id="40" name="Imagen 7" descr="Imagen 7"/>
          <p:cNvPicPr>
            <a:picLocks noChangeAspect="1"/>
          </p:cNvPicPr>
          <p:nvPr/>
        </p:nvPicPr>
        <p:blipFill>
          <a:blip r:embed="rId2" cstate="print">
            <a:extLst/>
          </a:blip>
          <a:stretch>
            <a:fillRect/>
          </a:stretch>
        </p:blipFill>
        <p:spPr>
          <a:xfrm>
            <a:off x="8417111" y="6139831"/>
            <a:ext cx="544555" cy="544555"/>
          </a:xfrm>
          <a:prstGeom prst="rect">
            <a:avLst/>
          </a:prstGeom>
          <a:ln w="12700">
            <a:miter lim="400000"/>
          </a:ln>
        </p:spPr>
      </p:pic>
      <p:pic>
        <p:nvPicPr>
          <p:cNvPr id="41" name="Logo_University_458x458.png" descr="Logo_University_458x458.png"/>
          <p:cNvPicPr>
            <a:picLocks noChangeAspect="1"/>
          </p:cNvPicPr>
          <p:nvPr/>
        </p:nvPicPr>
        <p:blipFill>
          <a:blip r:embed="rId3" cstate="print">
            <a:extLst/>
          </a:blip>
          <a:stretch>
            <a:fillRect/>
          </a:stretch>
        </p:blipFill>
        <p:spPr>
          <a:xfrm>
            <a:off x="8402974" y="6128796"/>
            <a:ext cx="547426" cy="547427"/>
          </a:xfrm>
          <a:prstGeom prst="rect">
            <a:avLst/>
          </a:prstGeom>
          <a:ln w="12700">
            <a:miter lim="400000"/>
          </a:ln>
        </p:spPr>
      </p:pic>
      <p:sp>
        <p:nvSpPr>
          <p:cNvPr id="42" name="Número de diapositiva"/>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Blank">
    <p:bg>
      <p:bgPr>
        <a:solidFill>
          <a:srgbClr val="F2F2F2"/>
        </a:solidFill>
        <a:effectLst/>
      </p:bgPr>
    </p:bg>
    <p:spTree>
      <p:nvGrpSpPr>
        <p:cNvPr id="1" name=""/>
        <p:cNvGrpSpPr/>
        <p:nvPr/>
      </p:nvGrpSpPr>
      <p:grpSpPr>
        <a:xfrm>
          <a:off x="0" y="0"/>
          <a:ext cx="0" cy="0"/>
          <a:chOff x="0" y="0"/>
          <a:chExt cx="0" cy="0"/>
        </a:xfrm>
      </p:grpSpPr>
      <p:sp>
        <p:nvSpPr>
          <p:cNvPr id="76" name="Shape 48"/>
          <p:cNvSpPr/>
          <p:nvPr/>
        </p:nvSpPr>
        <p:spPr>
          <a:xfrm>
            <a:off x="-3" y="6720299"/>
            <a:ext cx="9144001" cy="137701"/>
          </a:xfrm>
          <a:prstGeom prst="rect">
            <a:avLst/>
          </a:prstGeom>
          <a:solidFill>
            <a:srgbClr val="03489D"/>
          </a:solidFill>
          <a:ln w="12700">
            <a:miter lim="400000"/>
          </a:ln>
        </p:spPr>
        <p:txBody>
          <a:bodyPr lIns="45718" tIns="45718" rIns="45718" bIns="45718" anchor="ctr"/>
          <a:lstStyle/>
          <a:p>
            <a:endParaRPr/>
          </a:p>
        </p:txBody>
      </p:sp>
      <p:pic>
        <p:nvPicPr>
          <p:cNvPr id="77" name="Imagen 3" descr="Imagen 3"/>
          <p:cNvPicPr>
            <a:picLocks noChangeAspect="1"/>
          </p:cNvPicPr>
          <p:nvPr/>
        </p:nvPicPr>
        <p:blipFill>
          <a:blip r:embed="rId2" cstate="print">
            <a:extLst/>
          </a:blip>
          <a:stretch>
            <a:fillRect/>
          </a:stretch>
        </p:blipFill>
        <p:spPr>
          <a:xfrm>
            <a:off x="8379011" y="5999874"/>
            <a:ext cx="544555" cy="544555"/>
          </a:xfrm>
          <a:prstGeom prst="rect">
            <a:avLst/>
          </a:prstGeom>
          <a:ln w="12700">
            <a:miter lim="400000"/>
          </a:ln>
        </p:spPr>
      </p:pic>
      <p:pic>
        <p:nvPicPr>
          <p:cNvPr id="78" name="Logo_University_458x458.png" descr="Logo_University_458x458.png"/>
          <p:cNvPicPr>
            <a:picLocks noChangeAspect="1"/>
          </p:cNvPicPr>
          <p:nvPr/>
        </p:nvPicPr>
        <p:blipFill>
          <a:blip r:embed="rId3" cstate="print">
            <a:extLst/>
          </a:blip>
          <a:stretch>
            <a:fillRect/>
          </a:stretch>
        </p:blipFill>
        <p:spPr>
          <a:xfrm>
            <a:off x="8377574" y="5998438"/>
            <a:ext cx="547426" cy="547426"/>
          </a:xfrm>
          <a:prstGeom prst="rect">
            <a:avLst/>
          </a:prstGeom>
          <a:ln w="12700">
            <a:miter lim="400000"/>
          </a:ln>
        </p:spPr>
      </p:pic>
      <p:sp>
        <p:nvSpPr>
          <p:cNvPr id="79" name="Número de diapositiva"/>
          <p:cNvSpPr txBox="1">
            <a:spLocks noGrp="1"/>
          </p:cNvSpPr>
          <p:nvPr>
            <p:ph type="sldNum" sz="quarter" idx="2"/>
          </p:nvPr>
        </p:nvSpPr>
        <p:spPr>
          <a:prstGeom prst="rect">
            <a:avLst/>
          </a:prstGeom>
        </p:spPr>
        <p:txBody>
          <a:bodyPr/>
          <a:lstStyle/>
          <a:p>
            <a:fld id="{86CB4B4D-7CA3-9044-876B-883B54F8677D}" type="slidenum">
              <a:rPr/>
              <a:pPr/>
              <a:t>‹Nº›</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5"/>
          <p:cNvSpPr/>
          <p:nvPr/>
        </p:nvSpPr>
        <p:spPr>
          <a:xfrm>
            <a:off x="-1" y="0"/>
            <a:ext cx="137701" cy="6858000"/>
          </a:xfrm>
          <a:prstGeom prst="rect">
            <a:avLst/>
          </a:prstGeom>
          <a:solidFill>
            <a:srgbClr val="03489D"/>
          </a:solidFill>
          <a:ln w="12700">
            <a:miter lim="400000"/>
          </a:ln>
        </p:spPr>
        <p:txBody>
          <a:bodyPr lIns="45718" tIns="45718" rIns="45718" bIns="45718" anchor="ctr"/>
          <a:lstStyle/>
          <a:p>
            <a:endParaRPr/>
          </a:p>
        </p:txBody>
      </p:sp>
      <p:sp>
        <p:nvSpPr>
          <p:cNvPr id="3" name="Shape 30"/>
          <p:cNvSpPr/>
          <p:nvPr/>
        </p:nvSpPr>
        <p:spPr>
          <a:xfrm>
            <a:off x="813270" y="1121626"/>
            <a:ext cx="1533603" cy="137701"/>
          </a:xfrm>
          <a:prstGeom prst="rect">
            <a:avLst/>
          </a:prstGeom>
          <a:solidFill>
            <a:srgbClr val="03489D"/>
          </a:solidFill>
          <a:ln w="12700">
            <a:miter lim="400000"/>
          </a:ln>
        </p:spPr>
        <p:txBody>
          <a:bodyPr lIns="45718" tIns="45718" rIns="45718" bIns="45718" anchor="ctr"/>
          <a:lstStyle/>
          <a:p>
            <a:endParaRPr/>
          </a:p>
        </p:txBody>
      </p:sp>
      <p:pic>
        <p:nvPicPr>
          <p:cNvPr id="4" name="Logo_University_458x458.png" descr="Logo_University_458x458.png"/>
          <p:cNvPicPr>
            <a:picLocks noChangeAspect="1"/>
          </p:cNvPicPr>
          <p:nvPr/>
        </p:nvPicPr>
        <p:blipFill>
          <a:blip r:embed="rId5" cstate="print">
            <a:extLst/>
          </a:blip>
          <a:stretch>
            <a:fillRect/>
          </a:stretch>
        </p:blipFill>
        <p:spPr>
          <a:xfrm>
            <a:off x="8402974" y="6128796"/>
            <a:ext cx="547426" cy="547427"/>
          </a:xfrm>
          <a:prstGeom prst="rect">
            <a:avLst/>
          </a:prstGeom>
          <a:ln w="12700">
            <a:miter lim="400000"/>
          </a:ln>
        </p:spPr>
      </p:pic>
      <p:sp>
        <p:nvSpPr>
          <p:cNvPr id="5" name="Nivel de texto 1…"/>
          <p:cNvSpPr txBox="1">
            <a:spLocks noGrp="1"/>
          </p:cNvSpPr>
          <p:nvPr>
            <p:ph type="body" idx="1"/>
          </p:nvPr>
        </p:nvSpPr>
        <p:spPr>
          <a:xfrm>
            <a:off x="691200" y="1473315"/>
            <a:ext cx="7761600" cy="497021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91423" tIns="91423" rIns="91423" bIns="91423">
            <a:normAutofit/>
          </a:bodyPr>
          <a:lstStyle/>
          <a:p>
            <a:r>
              <a:t>Nivel de texto 1</a:t>
            </a:r>
          </a:p>
          <a:p>
            <a:pPr lvl="1"/>
            <a:r>
              <a:t>Nivel de texto 2</a:t>
            </a:r>
          </a:p>
          <a:p>
            <a:pPr lvl="2"/>
            <a:r>
              <a:t>Nivel de texto 3</a:t>
            </a:r>
          </a:p>
          <a:p>
            <a:pPr lvl="3"/>
            <a:r>
              <a:t>Nivel de texto 4</a:t>
            </a:r>
          </a:p>
          <a:p>
            <a:pPr lvl="4"/>
            <a:r>
              <a:t>Nivel de texto 5</a:t>
            </a:r>
          </a:p>
        </p:txBody>
      </p:sp>
      <p:sp>
        <p:nvSpPr>
          <p:cNvPr id="6" name="Texto del título"/>
          <p:cNvSpPr txBox="1">
            <a:spLocks noGrp="1"/>
          </p:cNvSpPr>
          <p:nvPr>
            <p:ph type="title"/>
          </p:nvPr>
        </p:nvSpPr>
        <p:spPr>
          <a:xfrm>
            <a:off x="691200" y="249738"/>
            <a:ext cx="7761600" cy="6579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91423" tIns="91423" rIns="91423" bIns="91423" anchor="b">
            <a:normAutofit/>
          </a:bodyPr>
          <a:lstStyle/>
          <a:p>
            <a:r>
              <a:t>Texto del título</a:t>
            </a:r>
          </a:p>
        </p:txBody>
      </p:sp>
      <p:sp>
        <p:nvSpPr>
          <p:cNvPr id="7" name="Número de diapositiva"/>
          <p:cNvSpPr txBox="1">
            <a:spLocks noGrp="1"/>
          </p:cNvSpPr>
          <p:nvPr>
            <p:ph type="sldNum" sz="quarter" idx="2"/>
          </p:nvPr>
        </p:nvSpPr>
        <p:spPr>
          <a:xfrm>
            <a:off x="6279546" y="6224224"/>
            <a:ext cx="273654" cy="264253"/>
          </a:xfrm>
          <a:prstGeom prst="rect">
            <a:avLst/>
          </a:prstGeom>
          <a:ln w="12700">
            <a:miter lim="400000"/>
          </a:ln>
        </p:spPr>
        <p:txBody>
          <a:bodyPr wrap="none" lIns="45718" tIns="45718" rIns="45718" bIns="45718" anchor="ctr">
            <a:spAutoFit/>
          </a:bodyPr>
          <a:lstStyle>
            <a:lvl1pPr algn="r">
              <a:defRPr sz="1200"/>
            </a:lvl1pPr>
          </a:lstStyle>
          <a:p>
            <a:fld id="{86CB4B4D-7CA3-9044-876B-883B54F8677D}" type="slidenum">
              <a:rPr/>
              <a:pPr/>
              <a:t>‹Nº›</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4" r:id="rId3"/>
  </p:sldLayoutIdLst>
  <p:transition spd="med"/>
  <p:txStyles>
    <p:titleStyle>
      <a:lvl1pPr marL="0" marR="0" indent="0" algn="l" defTabSz="914400" rtl="0" latinLnBrk="0">
        <a:lnSpc>
          <a:spcPct val="100000"/>
        </a:lnSpc>
        <a:spcBef>
          <a:spcPts val="0"/>
        </a:spcBef>
        <a:spcAft>
          <a:spcPts val="0"/>
        </a:spcAft>
        <a:buClrTx/>
        <a:buSzTx/>
        <a:buFontTx/>
        <a:buNone/>
        <a:tabLst/>
        <a:defRPr sz="3000" b="0" i="0" u="none" strike="noStrike" cap="none" spc="0" baseline="0">
          <a:ln>
            <a:noFill/>
          </a:ln>
          <a:solidFill>
            <a:srgbClr val="454F5B"/>
          </a:solidFill>
          <a:uFillTx/>
          <a:latin typeface="Montserrat Bold"/>
          <a:ea typeface="Montserrat Bold"/>
          <a:cs typeface="Montserrat Bold"/>
          <a:sym typeface="Montserrat Bold"/>
        </a:defRPr>
      </a:lvl1pPr>
      <a:lvl2pPr marL="0" marR="0" indent="0" algn="l" defTabSz="914400" rtl="0" latinLnBrk="0">
        <a:lnSpc>
          <a:spcPct val="100000"/>
        </a:lnSpc>
        <a:spcBef>
          <a:spcPts val="0"/>
        </a:spcBef>
        <a:spcAft>
          <a:spcPts val="0"/>
        </a:spcAft>
        <a:buClrTx/>
        <a:buSzTx/>
        <a:buFontTx/>
        <a:buNone/>
        <a:tabLst/>
        <a:defRPr sz="3000" b="0" i="0" u="none" strike="noStrike" cap="none" spc="0" baseline="0">
          <a:ln>
            <a:noFill/>
          </a:ln>
          <a:solidFill>
            <a:srgbClr val="454F5B"/>
          </a:solidFill>
          <a:uFillTx/>
          <a:latin typeface="Montserrat Bold"/>
          <a:ea typeface="Montserrat Bold"/>
          <a:cs typeface="Montserrat Bold"/>
          <a:sym typeface="Montserrat Bold"/>
        </a:defRPr>
      </a:lvl2pPr>
      <a:lvl3pPr marL="0" marR="0" indent="0" algn="l" defTabSz="914400" rtl="0" latinLnBrk="0">
        <a:lnSpc>
          <a:spcPct val="100000"/>
        </a:lnSpc>
        <a:spcBef>
          <a:spcPts val="0"/>
        </a:spcBef>
        <a:spcAft>
          <a:spcPts val="0"/>
        </a:spcAft>
        <a:buClrTx/>
        <a:buSzTx/>
        <a:buFontTx/>
        <a:buNone/>
        <a:tabLst/>
        <a:defRPr sz="3000" b="0" i="0" u="none" strike="noStrike" cap="none" spc="0" baseline="0">
          <a:ln>
            <a:noFill/>
          </a:ln>
          <a:solidFill>
            <a:srgbClr val="454F5B"/>
          </a:solidFill>
          <a:uFillTx/>
          <a:latin typeface="Montserrat Bold"/>
          <a:ea typeface="Montserrat Bold"/>
          <a:cs typeface="Montserrat Bold"/>
          <a:sym typeface="Montserrat Bold"/>
        </a:defRPr>
      </a:lvl3pPr>
      <a:lvl4pPr marL="0" marR="0" indent="0" algn="l" defTabSz="914400" rtl="0" latinLnBrk="0">
        <a:lnSpc>
          <a:spcPct val="100000"/>
        </a:lnSpc>
        <a:spcBef>
          <a:spcPts val="0"/>
        </a:spcBef>
        <a:spcAft>
          <a:spcPts val="0"/>
        </a:spcAft>
        <a:buClrTx/>
        <a:buSzTx/>
        <a:buFontTx/>
        <a:buNone/>
        <a:tabLst/>
        <a:defRPr sz="3000" b="0" i="0" u="none" strike="noStrike" cap="none" spc="0" baseline="0">
          <a:ln>
            <a:noFill/>
          </a:ln>
          <a:solidFill>
            <a:srgbClr val="454F5B"/>
          </a:solidFill>
          <a:uFillTx/>
          <a:latin typeface="Montserrat Bold"/>
          <a:ea typeface="Montserrat Bold"/>
          <a:cs typeface="Montserrat Bold"/>
          <a:sym typeface="Montserrat Bold"/>
        </a:defRPr>
      </a:lvl4pPr>
      <a:lvl5pPr marL="0" marR="0" indent="0" algn="l" defTabSz="914400" rtl="0" latinLnBrk="0">
        <a:lnSpc>
          <a:spcPct val="100000"/>
        </a:lnSpc>
        <a:spcBef>
          <a:spcPts val="0"/>
        </a:spcBef>
        <a:spcAft>
          <a:spcPts val="0"/>
        </a:spcAft>
        <a:buClrTx/>
        <a:buSzTx/>
        <a:buFontTx/>
        <a:buNone/>
        <a:tabLst/>
        <a:defRPr sz="3000" b="0" i="0" u="none" strike="noStrike" cap="none" spc="0" baseline="0">
          <a:ln>
            <a:noFill/>
          </a:ln>
          <a:solidFill>
            <a:srgbClr val="454F5B"/>
          </a:solidFill>
          <a:uFillTx/>
          <a:latin typeface="Montserrat Bold"/>
          <a:ea typeface="Montserrat Bold"/>
          <a:cs typeface="Montserrat Bold"/>
          <a:sym typeface="Montserrat Bold"/>
        </a:defRPr>
      </a:lvl5pPr>
      <a:lvl6pPr marL="0" marR="0" indent="0" algn="l" defTabSz="914400" rtl="0" latinLnBrk="0">
        <a:lnSpc>
          <a:spcPct val="100000"/>
        </a:lnSpc>
        <a:spcBef>
          <a:spcPts val="0"/>
        </a:spcBef>
        <a:spcAft>
          <a:spcPts val="0"/>
        </a:spcAft>
        <a:buClrTx/>
        <a:buSzTx/>
        <a:buFontTx/>
        <a:buNone/>
        <a:tabLst/>
        <a:defRPr sz="3000" b="0" i="0" u="none" strike="noStrike" cap="none" spc="0" baseline="0">
          <a:ln>
            <a:noFill/>
          </a:ln>
          <a:solidFill>
            <a:srgbClr val="454F5B"/>
          </a:solidFill>
          <a:uFillTx/>
          <a:latin typeface="Montserrat Bold"/>
          <a:ea typeface="Montserrat Bold"/>
          <a:cs typeface="Montserrat Bold"/>
          <a:sym typeface="Montserrat Bold"/>
        </a:defRPr>
      </a:lvl6pPr>
      <a:lvl7pPr marL="0" marR="0" indent="0" algn="l" defTabSz="914400" rtl="0" latinLnBrk="0">
        <a:lnSpc>
          <a:spcPct val="100000"/>
        </a:lnSpc>
        <a:spcBef>
          <a:spcPts val="0"/>
        </a:spcBef>
        <a:spcAft>
          <a:spcPts val="0"/>
        </a:spcAft>
        <a:buClrTx/>
        <a:buSzTx/>
        <a:buFontTx/>
        <a:buNone/>
        <a:tabLst/>
        <a:defRPr sz="3000" b="0" i="0" u="none" strike="noStrike" cap="none" spc="0" baseline="0">
          <a:ln>
            <a:noFill/>
          </a:ln>
          <a:solidFill>
            <a:srgbClr val="454F5B"/>
          </a:solidFill>
          <a:uFillTx/>
          <a:latin typeface="Montserrat Bold"/>
          <a:ea typeface="Montserrat Bold"/>
          <a:cs typeface="Montserrat Bold"/>
          <a:sym typeface="Montserrat Bold"/>
        </a:defRPr>
      </a:lvl7pPr>
      <a:lvl8pPr marL="0" marR="0" indent="0" algn="l" defTabSz="914400" rtl="0" latinLnBrk="0">
        <a:lnSpc>
          <a:spcPct val="100000"/>
        </a:lnSpc>
        <a:spcBef>
          <a:spcPts val="0"/>
        </a:spcBef>
        <a:spcAft>
          <a:spcPts val="0"/>
        </a:spcAft>
        <a:buClrTx/>
        <a:buSzTx/>
        <a:buFontTx/>
        <a:buNone/>
        <a:tabLst/>
        <a:defRPr sz="3000" b="0" i="0" u="none" strike="noStrike" cap="none" spc="0" baseline="0">
          <a:ln>
            <a:noFill/>
          </a:ln>
          <a:solidFill>
            <a:srgbClr val="454F5B"/>
          </a:solidFill>
          <a:uFillTx/>
          <a:latin typeface="Montserrat Bold"/>
          <a:ea typeface="Montserrat Bold"/>
          <a:cs typeface="Montserrat Bold"/>
          <a:sym typeface="Montserrat Bold"/>
        </a:defRPr>
      </a:lvl8pPr>
      <a:lvl9pPr marL="0" marR="0" indent="0" algn="l" defTabSz="914400" rtl="0" latinLnBrk="0">
        <a:lnSpc>
          <a:spcPct val="100000"/>
        </a:lnSpc>
        <a:spcBef>
          <a:spcPts val="0"/>
        </a:spcBef>
        <a:spcAft>
          <a:spcPts val="0"/>
        </a:spcAft>
        <a:buClrTx/>
        <a:buSzTx/>
        <a:buFontTx/>
        <a:buNone/>
        <a:tabLst/>
        <a:defRPr sz="3000" b="0" i="0" u="none" strike="noStrike" cap="none" spc="0" baseline="0">
          <a:ln>
            <a:noFill/>
          </a:ln>
          <a:solidFill>
            <a:srgbClr val="454F5B"/>
          </a:solidFill>
          <a:uFillTx/>
          <a:latin typeface="Montserrat Bold"/>
          <a:ea typeface="Montserrat Bold"/>
          <a:cs typeface="Montserrat Bold"/>
          <a:sym typeface="Montserrat Bold"/>
        </a:defRPr>
      </a:lvl9pPr>
    </p:titleStyle>
    <p:bodyStyle>
      <a:lvl1pPr marL="0" marR="0" indent="0" algn="l" defTabSz="914400" rtl="0" latinLnBrk="0">
        <a:lnSpc>
          <a:spcPct val="100000"/>
        </a:lnSpc>
        <a:spcBef>
          <a:spcPts val="0"/>
        </a:spcBef>
        <a:spcAft>
          <a:spcPts val="0"/>
        </a:spcAft>
        <a:buClr>
          <a:srgbClr val="0066CC"/>
        </a:buClr>
        <a:buSzPct val="100000"/>
        <a:buFont typeface="Montserrat Regular"/>
        <a:buChar char="▣"/>
        <a:tabLst/>
        <a:defRPr sz="2400" b="0" i="0" u="none" strike="noStrike" cap="none" spc="0" baseline="0">
          <a:ln>
            <a:noFill/>
          </a:ln>
          <a:solidFill>
            <a:srgbClr val="454F5B"/>
          </a:solidFill>
          <a:uFillTx/>
          <a:latin typeface="Montserrat Regular"/>
          <a:ea typeface="Montserrat Regular"/>
          <a:cs typeface="Montserrat Regular"/>
          <a:sym typeface="Montserrat Regular"/>
        </a:defRPr>
      </a:lvl1pPr>
      <a:lvl2pPr marL="0" marR="0" indent="0" algn="l" defTabSz="914400" rtl="0" latinLnBrk="0">
        <a:lnSpc>
          <a:spcPct val="100000"/>
        </a:lnSpc>
        <a:spcBef>
          <a:spcPts val="0"/>
        </a:spcBef>
        <a:spcAft>
          <a:spcPts val="0"/>
        </a:spcAft>
        <a:buClr>
          <a:srgbClr val="0066CC"/>
        </a:buClr>
        <a:buSzPct val="100000"/>
        <a:buFont typeface="Montserrat Regular"/>
        <a:buChar char="□"/>
        <a:tabLst/>
        <a:defRPr sz="2400" b="0" i="0" u="none" strike="noStrike" cap="none" spc="0" baseline="0">
          <a:ln>
            <a:noFill/>
          </a:ln>
          <a:solidFill>
            <a:srgbClr val="454F5B"/>
          </a:solidFill>
          <a:uFillTx/>
          <a:latin typeface="Montserrat Regular"/>
          <a:ea typeface="Montserrat Regular"/>
          <a:cs typeface="Montserrat Regular"/>
          <a:sym typeface="Montserrat Regular"/>
        </a:defRPr>
      </a:lvl2pPr>
      <a:lvl3pPr marL="0" marR="0" indent="0" algn="l" defTabSz="914400" rtl="0" latinLnBrk="0">
        <a:lnSpc>
          <a:spcPct val="100000"/>
        </a:lnSpc>
        <a:spcBef>
          <a:spcPts val="0"/>
        </a:spcBef>
        <a:spcAft>
          <a:spcPts val="0"/>
        </a:spcAft>
        <a:buClr>
          <a:srgbClr val="0066CC"/>
        </a:buClr>
        <a:buSzTx/>
        <a:buFont typeface="Montserrat Regular"/>
        <a:buNone/>
        <a:tabLst/>
        <a:defRPr sz="2400" b="0" i="0" u="none" strike="noStrike" cap="none" spc="0" baseline="0">
          <a:ln>
            <a:noFill/>
          </a:ln>
          <a:solidFill>
            <a:srgbClr val="454F5B"/>
          </a:solidFill>
          <a:uFillTx/>
          <a:latin typeface="Montserrat Regular"/>
          <a:ea typeface="Montserrat Regular"/>
          <a:cs typeface="Montserrat Regular"/>
          <a:sym typeface="Montserrat Regular"/>
        </a:defRPr>
      </a:lvl3pPr>
      <a:lvl4pPr marL="0" marR="0" indent="0" algn="l" defTabSz="914400" rtl="0" latinLnBrk="0">
        <a:lnSpc>
          <a:spcPct val="100000"/>
        </a:lnSpc>
        <a:spcBef>
          <a:spcPts val="0"/>
        </a:spcBef>
        <a:spcAft>
          <a:spcPts val="0"/>
        </a:spcAft>
        <a:buClr>
          <a:srgbClr val="0066CC"/>
        </a:buClr>
        <a:buSzTx/>
        <a:buFont typeface="Montserrat Regular"/>
        <a:buNone/>
        <a:tabLst/>
        <a:defRPr sz="2400" b="0" i="0" u="none" strike="noStrike" cap="none" spc="0" baseline="0">
          <a:ln>
            <a:noFill/>
          </a:ln>
          <a:solidFill>
            <a:srgbClr val="454F5B"/>
          </a:solidFill>
          <a:uFillTx/>
          <a:latin typeface="Montserrat Regular"/>
          <a:ea typeface="Montserrat Regular"/>
          <a:cs typeface="Montserrat Regular"/>
          <a:sym typeface="Montserrat Regular"/>
        </a:defRPr>
      </a:lvl4pPr>
      <a:lvl5pPr marL="0" marR="0" indent="0" algn="l" defTabSz="914400" rtl="0" latinLnBrk="0">
        <a:lnSpc>
          <a:spcPct val="100000"/>
        </a:lnSpc>
        <a:spcBef>
          <a:spcPts val="0"/>
        </a:spcBef>
        <a:spcAft>
          <a:spcPts val="0"/>
        </a:spcAft>
        <a:buClr>
          <a:srgbClr val="0066CC"/>
        </a:buClr>
        <a:buSzTx/>
        <a:buFont typeface="Montserrat Regular"/>
        <a:buNone/>
        <a:tabLst/>
        <a:defRPr sz="2400" b="0" i="0" u="none" strike="noStrike" cap="none" spc="0" baseline="0">
          <a:ln>
            <a:noFill/>
          </a:ln>
          <a:solidFill>
            <a:srgbClr val="454F5B"/>
          </a:solidFill>
          <a:uFillTx/>
          <a:latin typeface="Montserrat Regular"/>
          <a:ea typeface="Montserrat Regular"/>
          <a:cs typeface="Montserrat Regular"/>
          <a:sym typeface="Montserrat Regular"/>
        </a:defRPr>
      </a:lvl5pPr>
      <a:lvl6pPr marL="0" marR="0" indent="0" algn="l" defTabSz="914400" rtl="0" latinLnBrk="0">
        <a:lnSpc>
          <a:spcPct val="100000"/>
        </a:lnSpc>
        <a:spcBef>
          <a:spcPts val="0"/>
        </a:spcBef>
        <a:spcAft>
          <a:spcPts val="0"/>
        </a:spcAft>
        <a:buClr>
          <a:srgbClr val="0066CC"/>
        </a:buClr>
        <a:buSzTx/>
        <a:buFont typeface="Montserrat Regular"/>
        <a:buNone/>
        <a:tabLst/>
        <a:defRPr sz="2400" b="0" i="0" u="none" strike="noStrike" cap="none" spc="0" baseline="0">
          <a:ln>
            <a:noFill/>
          </a:ln>
          <a:solidFill>
            <a:srgbClr val="454F5B"/>
          </a:solidFill>
          <a:uFillTx/>
          <a:latin typeface="Montserrat Regular"/>
          <a:ea typeface="Montserrat Regular"/>
          <a:cs typeface="Montserrat Regular"/>
          <a:sym typeface="Montserrat Regular"/>
        </a:defRPr>
      </a:lvl6pPr>
      <a:lvl7pPr marL="0" marR="0" indent="0" algn="l" defTabSz="914400" rtl="0" latinLnBrk="0">
        <a:lnSpc>
          <a:spcPct val="100000"/>
        </a:lnSpc>
        <a:spcBef>
          <a:spcPts val="0"/>
        </a:spcBef>
        <a:spcAft>
          <a:spcPts val="0"/>
        </a:spcAft>
        <a:buClr>
          <a:srgbClr val="0066CC"/>
        </a:buClr>
        <a:buSzTx/>
        <a:buFont typeface="Montserrat Regular"/>
        <a:buNone/>
        <a:tabLst/>
        <a:defRPr sz="2400" b="0" i="0" u="none" strike="noStrike" cap="none" spc="0" baseline="0">
          <a:ln>
            <a:noFill/>
          </a:ln>
          <a:solidFill>
            <a:srgbClr val="454F5B"/>
          </a:solidFill>
          <a:uFillTx/>
          <a:latin typeface="Montserrat Regular"/>
          <a:ea typeface="Montserrat Regular"/>
          <a:cs typeface="Montserrat Regular"/>
          <a:sym typeface="Montserrat Regular"/>
        </a:defRPr>
      </a:lvl7pPr>
      <a:lvl8pPr marL="0" marR="0" indent="0" algn="l" defTabSz="914400" rtl="0" latinLnBrk="0">
        <a:lnSpc>
          <a:spcPct val="100000"/>
        </a:lnSpc>
        <a:spcBef>
          <a:spcPts val="0"/>
        </a:spcBef>
        <a:spcAft>
          <a:spcPts val="0"/>
        </a:spcAft>
        <a:buClr>
          <a:srgbClr val="0066CC"/>
        </a:buClr>
        <a:buSzTx/>
        <a:buFont typeface="Montserrat Regular"/>
        <a:buNone/>
        <a:tabLst/>
        <a:defRPr sz="2400" b="0" i="0" u="none" strike="noStrike" cap="none" spc="0" baseline="0">
          <a:ln>
            <a:noFill/>
          </a:ln>
          <a:solidFill>
            <a:srgbClr val="454F5B"/>
          </a:solidFill>
          <a:uFillTx/>
          <a:latin typeface="Montserrat Regular"/>
          <a:ea typeface="Montserrat Regular"/>
          <a:cs typeface="Montserrat Regular"/>
          <a:sym typeface="Montserrat Regular"/>
        </a:defRPr>
      </a:lvl8pPr>
      <a:lvl9pPr marL="0" marR="0" indent="0" algn="l" defTabSz="914400" rtl="0" latinLnBrk="0">
        <a:lnSpc>
          <a:spcPct val="100000"/>
        </a:lnSpc>
        <a:spcBef>
          <a:spcPts val="0"/>
        </a:spcBef>
        <a:spcAft>
          <a:spcPts val="0"/>
        </a:spcAft>
        <a:buClr>
          <a:srgbClr val="0066CC"/>
        </a:buClr>
        <a:buSzTx/>
        <a:buFont typeface="Montserrat Regular"/>
        <a:buNone/>
        <a:tabLst/>
        <a:defRPr sz="2400" b="0" i="0" u="none" strike="noStrike" cap="none" spc="0" baseline="0">
          <a:ln>
            <a:noFill/>
          </a:ln>
          <a:solidFill>
            <a:srgbClr val="454F5B"/>
          </a:solidFill>
          <a:uFillTx/>
          <a:latin typeface="Montserrat Regular"/>
          <a:ea typeface="Montserrat Regular"/>
          <a:cs typeface="Montserrat Regular"/>
          <a:sym typeface="Montserrat Regular"/>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hape 53"/>
          <p:cNvSpPr txBox="1">
            <a:spLocks noGrp="1"/>
          </p:cNvSpPr>
          <p:nvPr>
            <p:ph type="title"/>
          </p:nvPr>
        </p:nvSpPr>
        <p:spPr>
          <a:xfrm>
            <a:off x="1761893" y="2960548"/>
            <a:ext cx="6696333" cy="2405702"/>
          </a:xfrm>
          <a:prstGeom prst="rect">
            <a:avLst/>
          </a:prstGeom>
        </p:spPr>
        <p:txBody>
          <a:bodyPr>
            <a:normAutofit/>
          </a:bodyPr>
          <a:lstStyle>
            <a:lvl1pPr defTabSz="704087">
              <a:defRPr sz="3600">
                <a:latin typeface="Arial Black"/>
                <a:ea typeface="Arial Black"/>
                <a:cs typeface="Arial Black"/>
                <a:sym typeface="Arial Black"/>
              </a:defRPr>
            </a:lvl1pPr>
          </a:lstStyle>
          <a:p>
            <a:r>
              <a:rPr lang="es-ES" dirty="0" err="1" smtClean="0"/>
              <a:t>Networking</a:t>
            </a:r>
            <a:r>
              <a:rPr lang="es-ES" dirty="0" smtClean="0"/>
              <a:t>.</a:t>
            </a:r>
            <a:br>
              <a:rPr lang="es-ES" dirty="0" smtClean="0"/>
            </a:br>
            <a:r>
              <a:rPr lang="es-ES" dirty="0" smtClean="0"/>
              <a:t>Clase 7, 22 Abril 2021</a:t>
            </a:r>
            <a:endParaRPr dirty="0"/>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Address Notation</a:t>
            </a:r>
            <a:endParaRPr lang="en-US" dirty="0"/>
          </a:p>
        </p:txBody>
      </p:sp>
      <p:sp>
        <p:nvSpPr>
          <p:cNvPr id="3" name="2 Marcador de texto"/>
          <p:cNvSpPr>
            <a:spLocks noGrp="1"/>
          </p:cNvSpPr>
          <p:nvPr>
            <p:ph type="body" sz="half" idx="1"/>
          </p:nvPr>
        </p:nvSpPr>
        <p:spPr>
          <a:xfrm>
            <a:off x="691199" y="1473315"/>
            <a:ext cx="8089386" cy="5094586"/>
          </a:xfrm>
        </p:spPr>
        <p:txBody>
          <a:bodyPr>
            <a:noAutofit/>
          </a:bodyPr>
          <a:lstStyle/>
          <a:p>
            <a:pPr>
              <a:buNone/>
            </a:pPr>
            <a:r>
              <a:rPr lang="en-US" sz="1800" dirty="0" smtClean="0"/>
              <a:t>IPv6 128-bit addresses consist of two logical parts:</a:t>
            </a:r>
          </a:p>
          <a:p>
            <a:pPr>
              <a:buNone/>
            </a:pPr>
            <a:endParaRPr lang="en-US" sz="1800" dirty="0" smtClean="0"/>
          </a:p>
          <a:p>
            <a:pPr>
              <a:buNone/>
            </a:pPr>
            <a:r>
              <a:rPr lang="en-US" sz="1800" dirty="0" smtClean="0"/>
              <a:t>✦ The top 64 bits represent the global routing prefix (plus the subnet ID).</a:t>
            </a:r>
          </a:p>
          <a:p>
            <a:pPr>
              <a:buNone/>
            </a:pPr>
            <a:r>
              <a:rPr lang="en-US" sz="1800" dirty="0" smtClean="0"/>
              <a:t>✦ The remaining 64 bits contain the host interface identifier.</a:t>
            </a:r>
          </a:p>
          <a:p>
            <a:pPr>
              <a:buNone/>
            </a:pPr>
            <a:endParaRPr lang="en-US" sz="1800" dirty="0" smtClean="0"/>
          </a:p>
          <a:p>
            <a:pPr>
              <a:buNone/>
            </a:pPr>
            <a:r>
              <a:rPr lang="en-US" sz="1800" dirty="0" smtClean="0"/>
              <a:t>The ultimate deciding factor of where the network portion ends and the host</a:t>
            </a:r>
          </a:p>
          <a:p>
            <a:pPr>
              <a:buNone/>
            </a:pPr>
            <a:r>
              <a:rPr lang="en-US" sz="1800" dirty="0" smtClean="0"/>
              <a:t>portion starts remains the responsibility of the prefix length value (much</a:t>
            </a:r>
          </a:p>
          <a:p>
            <a:pPr>
              <a:buNone/>
            </a:pPr>
            <a:r>
              <a:rPr lang="en-US" sz="1800" dirty="0" smtClean="0"/>
              <a:t>like IPv4 CIDR notation). This network/host split is not hard-coded into the</a:t>
            </a:r>
          </a:p>
          <a:p>
            <a:pPr>
              <a:buNone/>
            </a:pPr>
            <a:r>
              <a:rPr lang="en-US" sz="1800" dirty="0" smtClean="0"/>
              <a:t>address and can be configured according to network requirements.</a:t>
            </a:r>
          </a:p>
          <a:p>
            <a:pPr>
              <a:buNone/>
            </a:pPr>
            <a:endParaRPr lang="en-US" sz="1800" dirty="0" smtClean="0"/>
          </a:p>
          <a:p>
            <a:pPr>
              <a:buNone/>
            </a:pPr>
            <a:r>
              <a:rPr lang="en-US" sz="1800" dirty="0" smtClean="0"/>
              <a:t>The host address functions the same way as the 48-bit hexadecimal MAC</a:t>
            </a:r>
          </a:p>
          <a:p>
            <a:pPr>
              <a:buNone/>
            </a:pPr>
            <a:r>
              <a:rPr lang="en-US" sz="1800" dirty="0" smtClean="0"/>
              <a:t>address in IPv4, but has now added 16 additional bits. </a:t>
            </a:r>
          </a:p>
          <a:p>
            <a:pPr>
              <a:buNone/>
            </a:pPr>
            <a:endParaRPr lang="en-US" sz="1800" dirty="0" smtClean="0"/>
          </a:p>
          <a:p>
            <a:pPr>
              <a:buNone/>
            </a:pPr>
            <a:r>
              <a:rPr lang="en-US" sz="1800" dirty="0" smtClean="0"/>
              <a:t>The host address in IPv6 is created using the hardware MAC address from the host interface and is termed a </a:t>
            </a:r>
            <a:r>
              <a:rPr lang="en-US" sz="1800" i="1" dirty="0" smtClean="0"/>
              <a:t>64-bit </a:t>
            </a:r>
            <a:r>
              <a:rPr lang="en-US" sz="1800" b="1" i="1" dirty="0" smtClean="0"/>
              <a:t>Extended Unique Identifier </a:t>
            </a:r>
            <a:r>
              <a:rPr lang="en-US" sz="1800" i="1" dirty="0" smtClean="0"/>
              <a:t>(EUI-64). </a:t>
            </a:r>
          </a:p>
          <a:p>
            <a:pPr>
              <a:buNone/>
            </a:pPr>
            <a:r>
              <a:rPr lang="en-US" sz="1800" b="1" i="1" u="sng" dirty="0" smtClean="0"/>
              <a:t>If privacy is a concern, </a:t>
            </a:r>
            <a:r>
              <a:rPr lang="en-US" sz="1800" b="1" u="sng" dirty="0" smtClean="0"/>
              <a:t>the host can use a randomly generated number instead of the MAC address to identify itself on the network.</a:t>
            </a:r>
            <a:endParaRPr lang="en-US" sz="1800" b="1" u="sng" dirty="0"/>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Address Notation</a:t>
            </a:r>
            <a:endParaRPr lang="en-US" dirty="0"/>
          </a:p>
        </p:txBody>
      </p:sp>
      <p:pic>
        <p:nvPicPr>
          <p:cNvPr id="5122" name="Picture 2"/>
          <p:cNvPicPr>
            <a:picLocks noChangeAspect="1" noChangeArrowheads="1"/>
          </p:cNvPicPr>
          <p:nvPr/>
        </p:nvPicPr>
        <p:blipFill>
          <a:blip r:embed="rId2"/>
          <a:srcRect/>
          <a:stretch>
            <a:fillRect/>
          </a:stretch>
        </p:blipFill>
        <p:spPr bwMode="auto">
          <a:xfrm>
            <a:off x="1224329" y="1576388"/>
            <a:ext cx="6648450" cy="3095625"/>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1064236" y="4566139"/>
            <a:ext cx="6734175" cy="1219200"/>
          </a:xfrm>
          <a:prstGeom prst="rect">
            <a:avLst/>
          </a:prstGeom>
          <a:noFill/>
          <a:ln w="9525">
            <a:solidFill>
              <a:srgbClr val="FF0000"/>
            </a:solidFill>
            <a:miter lim="800000"/>
            <a:headEnd/>
            <a:tailEnd/>
          </a:ln>
          <a:effectLst/>
        </p:spPr>
      </p:pic>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Address Notation</a:t>
            </a:r>
            <a:endParaRPr lang="en-US" dirty="0"/>
          </a:p>
        </p:txBody>
      </p:sp>
      <p:pic>
        <p:nvPicPr>
          <p:cNvPr id="6147" name="Picture 3"/>
          <p:cNvPicPr>
            <a:picLocks noChangeAspect="1" noChangeArrowheads="1"/>
          </p:cNvPicPr>
          <p:nvPr/>
        </p:nvPicPr>
        <p:blipFill>
          <a:blip r:embed="rId2"/>
          <a:srcRect/>
          <a:stretch>
            <a:fillRect/>
          </a:stretch>
        </p:blipFill>
        <p:spPr bwMode="auto">
          <a:xfrm>
            <a:off x="637077" y="1951158"/>
            <a:ext cx="8149942" cy="3406287"/>
          </a:xfrm>
          <a:prstGeom prst="rect">
            <a:avLst/>
          </a:prstGeom>
          <a:noFill/>
          <a:ln w="9525">
            <a:noFill/>
            <a:miter lim="800000"/>
            <a:headEnd/>
            <a:tailEnd/>
          </a:ln>
          <a:effectLst/>
        </p:spPr>
      </p:pic>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Address Notation</a:t>
            </a:r>
            <a:endParaRPr lang="en-US" dirty="0"/>
          </a:p>
        </p:txBody>
      </p:sp>
      <p:pic>
        <p:nvPicPr>
          <p:cNvPr id="7170" name="Picture 2"/>
          <p:cNvPicPr>
            <a:picLocks noChangeAspect="1" noChangeArrowheads="1"/>
          </p:cNvPicPr>
          <p:nvPr/>
        </p:nvPicPr>
        <p:blipFill>
          <a:blip r:embed="rId2"/>
          <a:srcRect/>
          <a:stretch>
            <a:fillRect/>
          </a:stretch>
        </p:blipFill>
        <p:spPr bwMode="auto">
          <a:xfrm>
            <a:off x="493474" y="2142759"/>
            <a:ext cx="8650526" cy="3249856"/>
          </a:xfrm>
          <a:prstGeom prst="rect">
            <a:avLst/>
          </a:prstGeom>
          <a:noFill/>
          <a:ln w="9525">
            <a:noFill/>
            <a:miter lim="800000"/>
            <a:headEnd/>
            <a:tailEnd/>
          </a:ln>
          <a:effectLst/>
        </p:spPr>
      </p:pic>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Address Types</a:t>
            </a:r>
            <a:endParaRPr lang="en-US" dirty="0"/>
          </a:p>
        </p:txBody>
      </p:sp>
      <p:sp>
        <p:nvSpPr>
          <p:cNvPr id="3" name="2 Marcador de texto"/>
          <p:cNvSpPr>
            <a:spLocks noGrp="1"/>
          </p:cNvSpPr>
          <p:nvPr>
            <p:ph type="body" sz="half" idx="1"/>
          </p:nvPr>
        </p:nvSpPr>
        <p:spPr>
          <a:xfrm>
            <a:off x="691199" y="1473315"/>
            <a:ext cx="7550123" cy="5094586"/>
          </a:xfrm>
        </p:spPr>
        <p:txBody>
          <a:bodyPr>
            <a:normAutofit fontScale="85000" lnSpcReduction="20000"/>
          </a:bodyPr>
          <a:lstStyle/>
          <a:p>
            <a:pPr>
              <a:buNone/>
            </a:pPr>
            <a:r>
              <a:rPr lang="en-US" sz="1800" b="1" dirty="0" err="1" smtClean="0"/>
              <a:t>Unicast</a:t>
            </a:r>
            <a:r>
              <a:rPr lang="en-US" sz="1800" b="1" dirty="0" smtClean="0"/>
              <a:t>. Packet Delivery for HOST to Host Communication. One </a:t>
            </a:r>
            <a:r>
              <a:rPr lang="en-US" sz="1800" b="1" dirty="0" err="1" smtClean="0"/>
              <a:t>unicast</a:t>
            </a:r>
            <a:r>
              <a:rPr lang="en-US" sz="1800" b="1" dirty="0" smtClean="0"/>
              <a:t> address is assigned per interface</a:t>
            </a:r>
          </a:p>
          <a:p>
            <a:pPr>
              <a:buNone/>
            </a:pPr>
            <a:endParaRPr lang="en-US" sz="1800" b="1" dirty="0" smtClean="0"/>
          </a:p>
          <a:p>
            <a:pPr>
              <a:buNone/>
            </a:pPr>
            <a:endParaRPr lang="en-US" sz="1800" b="1" dirty="0" smtClean="0"/>
          </a:p>
          <a:p>
            <a:pPr>
              <a:buNone/>
            </a:pPr>
            <a:r>
              <a:rPr lang="en-US" sz="1800" b="1" dirty="0" smtClean="0"/>
              <a:t>Multicast: Addresses that are assigned to a specific “multicast group” of interfaces</a:t>
            </a:r>
            <a:r>
              <a:rPr lang="en-US" sz="1800" dirty="0" smtClean="0"/>
              <a:t>. IPv6 multicasting functions similarly to IPv4 broadcasting and</a:t>
            </a:r>
          </a:p>
          <a:p>
            <a:pPr>
              <a:buNone/>
            </a:pPr>
            <a:r>
              <a:rPr lang="en-US" sz="1800" dirty="0" smtClean="0"/>
              <a:t>is described as “one-to-many” IP communications. </a:t>
            </a:r>
            <a:r>
              <a:rPr lang="en-US" sz="1800" b="1" u="sng" dirty="0" smtClean="0"/>
              <a:t>Because no broadcast</a:t>
            </a:r>
          </a:p>
          <a:p>
            <a:pPr>
              <a:buNone/>
            </a:pPr>
            <a:r>
              <a:rPr lang="en-US" sz="1800" b="1" u="sng" dirty="0" smtClean="0"/>
              <a:t>address exists in IPv6</a:t>
            </a:r>
            <a:r>
              <a:rPr lang="en-US" sz="1800" dirty="0" smtClean="0"/>
              <a:t>,.</a:t>
            </a:r>
            <a:endParaRPr lang="en-US" sz="1800" dirty="0" smtClean="0"/>
          </a:p>
          <a:p>
            <a:pPr>
              <a:buNone/>
            </a:pPr>
            <a:endParaRPr lang="en-US" sz="1800" dirty="0" smtClean="0"/>
          </a:p>
          <a:p>
            <a:pPr>
              <a:buNone/>
            </a:pPr>
            <a:r>
              <a:rPr lang="en-US" sz="1800" dirty="0" smtClean="0"/>
              <a:t>Compared to IPv4 broadcasting, IPv6 multicasting provides a much</a:t>
            </a:r>
          </a:p>
          <a:p>
            <a:pPr>
              <a:buNone/>
            </a:pPr>
            <a:r>
              <a:rPr lang="en-US" sz="1800" dirty="0" smtClean="0"/>
              <a:t>more efficient means of group communications. It is no longer necessary</a:t>
            </a:r>
          </a:p>
          <a:p>
            <a:pPr>
              <a:buNone/>
            </a:pPr>
            <a:r>
              <a:rPr lang="en-US" sz="1800" dirty="0" smtClean="0"/>
              <a:t>for all interfaces on the subnet to receive the same broadcast message,</a:t>
            </a:r>
          </a:p>
          <a:p>
            <a:pPr>
              <a:buNone/>
            </a:pPr>
            <a:r>
              <a:rPr lang="en-US" sz="1800" dirty="0" smtClean="0"/>
              <a:t>saving valuable CPU processes and reducing network traffic.</a:t>
            </a:r>
          </a:p>
          <a:p>
            <a:pPr>
              <a:buNone/>
            </a:pPr>
            <a:endParaRPr lang="en-US" sz="1800" b="1" dirty="0" smtClean="0"/>
          </a:p>
          <a:p>
            <a:pPr>
              <a:buNone/>
            </a:pPr>
            <a:r>
              <a:rPr lang="en-US" sz="1800" b="1" dirty="0" smtClean="0"/>
              <a:t>Any cast</a:t>
            </a:r>
            <a:r>
              <a:rPr lang="en-US" sz="1800" b="1" dirty="0" smtClean="0"/>
              <a:t>: Packets that are sent and received by only one member</a:t>
            </a:r>
          </a:p>
          <a:p>
            <a:pPr>
              <a:buNone/>
            </a:pPr>
            <a:r>
              <a:rPr lang="en-US" sz="1800" b="1" dirty="0" smtClean="0"/>
              <a:t>(interface) per </a:t>
            </a:r>
            <a:r>
              <a:rPr lang="en-US" sz="1800" b="1" dirty="0" smtClean="0"/>
              <a:t>any cast </a:t>
            </a:r>
            <a:r>
              <a:rPr lang="en-US" sz="1800" b="1" dirty="0" smtClean="0"/>
              <a:t>group</a:t>
            </a:r>
            <a:r>
              <a:rPr lang="en-US" sz="1800" dirty="0" smtClean="0"/>
              <a:t>. This is described as “one-to-one-of-many”</a:t>
            </a:r>
          </a:p>
          <a:p>
            <a:pPr>
              <a:buNone/>
            </a:pPr>
            <a:r>
              <a:rPr lang="en-US" sz="1800" dirty="0" smtClean="0"/>
              <a:t>communications and delivers packets to the closest interface (in routing</a:t>
            </a:r>
          </a:p>
          <a:p>
            <a:pPr>
              <a:buNone/>
            </a:pPr>
            <a:r>
              <a:rPr lang="en-US" sz="1800" dirty="0" smtClean="0"/>
              <a:t>distance) in the </a:t>
            </a:r>
            <a:r>
              <a:rPr lang="en-US" sz="1800" dirty="0" err="1" smtClean="0"/>
              <a:t>anycast</a:t>
            </a:r>
            <a:r>
              <a:rPr lang="en-US" sz="1800" dirty="0" smtClean="0"/>
              <a:t> group. </a:t>
            </a:r>
            <a:r>
              <a:rPr lang="en-US" sz="1800" dirty="0" err="1" smtClean="0"/>
              <a:t>Anycast</a:t>
            </a:r>
            <a:r>
              <a:rPr lang="en-US" sz="1800" dirty="0" smtClean="0"/>
              <a:t> addresses use the same syntax</a:t>
            </a:r>
          </a:p>
          <a:p>
            <a:pPr>
              <a:buNone/>
            </a:pPr>
            <a:r>
              <a:rPr lang="en-US" sz="1800" dirty="0" smtClean="0"/>
              <a:t>as </a:t>
            </a:r>
            <a:r>
              <a:rPr lang="en-US" sz="1800" dirty="0" err="1" smtClean="0"/>
              <a:t>unicast</a:t>
            </a:r>
            <a:r>
              <a:rPr lang="en-US" sz="1800" dirty="0" smtClean="0"/>
              <a:t> addressing, and hosts are unable recognize the difference</a:t>
            </a:r>
          </a:p>
          <a:p>
            <a:pPr>
              <a:buNone/>
            </a:pPr>
            <a:r>
              <a:rPr lang="en-US" sz="1800" dirty="0" smtClean="0"/>
              <a:t>between </a:t>
            </a:r>
            <a:r>
              <a:rPr lang="en-US" sz="1800" dirty="0" err="1" smtClean="0"/>
              <a:t>unicast</a:t>
            </a:r>
            <a:r>
              <a:rPr lang="en-US" sz="1800" dirty="0" smtClean="0"/>
              <a:t> and </a:t>
            </a:r>
            <a:r>
              <a:rPr lang="en-US" sz="1800" dirty="0" err="1" smtClean="0"/>
              <a:t>anycast</a:t>
            </a:r>
            <a:r>
              <a:rPr lang="en-US" sz="1800" dirty="0" smtClean="0"/>
              <a:t> packets.</a:t>
            </a:r>
          </a:p>
          <a:p>
            <a:pPr>
              <a:buNone/>
            </a:pPr>
            <a:endParaRPr lang="en-US" sz="1800" dirty="0" smtClean="0"/>
          </a:p>
          <a:p>
            <a:pPr>
              <a:buNone/>
            </a:pPr>
            <a:r>
              <a:rPr lang="en-US" sz="1800" dirty="0" smtClean="0"/>
              <a:t>There is an important difference to remember regarding </a:t>
            </a:r>
            <a:r>
              <a:rPr lang="en-US" sz="1800" dirty="0" smtClean="0"/>
              <a:t>any cast </a:t>
            </a:r>
            <a:r>
              <a:rPr lang="en-US" sz="1800" dirty="0" smtClean="0"/>
              <a:t>and</a:t>
            </a:r>
          </a:p>
          <a:p>
            <a:pPr>
              <a:buNone/>
            </a:pPr>
            <a:r>
              <a:rPr lang="en-US" sz="1800" dirty="0" smtClean="0"/>
              <a:t>multicast delivery. </a:t>
            </a:r>
            <a:r>
              <a:rPr lang="en-US" sz="1800" dirty="0" smtClean="0"/>
              <a:t>Any cast </a:t>
            </a:r>
            <a:r>
              <a:rPr lang="en-US" sz="1800" dirty="0" smtClean="0"/>
              <a:t>packets are only sent to one host in an</a:t>
            </a:r>
          </a:p>
          <a:p>
            <a:pPr>
              <a:buNone/>
            </a:pPr>
            <a:r>
              <a:rPr lang="en-US" sz="1800" dirty="0" smtClean="0"/>
              <a:t>Any cast </a:t>
            </a:r>
            <a:r>
              <a:rPr lang="en-US" sz="1800" dirty="0" smtClean="0"/>
              <a:t>group, compared to packets reaching “all hosts” in the multicast</a:t>
            </a:r>
          </a:p>
          <a:p>
            <a:pPr>
              <a:buNone/>
            </a:pPr>
            <a:r>
              <a:rPr lang="en-US" sz="1800" dirty="0" smtClean="0"/>
              <a:t>group.</a:t>
            </a:r>
            <a:endParaRPr lang="en-US" sz="1800" dirty="0"/>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Reserved Address</a:t>
            </a:r>
            <a:endParaRPr lang="en-US" dirty="0"/>
          </a:p>
        </p:txBody>
      </p:sp>
      <p:sp>
        <p:nvSpPr>
          <p:cNvPr id="3" name="2 Marcador de texto"/>
          <p:cNvSpPr>
            <a:spLocks noGrp="1"/>
          </p:cNvSpPr>
          <p:nvPr>
            <p:ph type="body" sz="half" idx="1"/>
          </p:nvPr>
        </p:nvSpPr>
        <p:spPr>
          <a:xfrm>
            <a:off x="691200" y="1473315"/>
            <a:ext cx="7714246" cy="5094586"/>
          </a:xfrm>
        </p:spPr>
        <p:txBody>
          <a:bodyPr>
            <a:normAutofit fontScale="92500" lnSpcReduction="10000"/>
          </a:bodyPr>
          <a:lstStyle/>
          <a:p>
            <a:pPr>
              <a:buNone/>
            </a:pPr>
            <a:r>
              <a:rPr lang="en-US" sz="1800" b="1" dirty="0" smtClean="0"/>
              <a:t>:: — The unspecified address: Consists of all 0s and is sent by hosts that</a:t>
            </a:r>
          </a:p>
          <a:p>
            <a:pPr>
              <a:buNone/>
            </a:pPr>
            <a:r>
              <a:rPr lang="en-US" sz="1800" dirty="0" smtClean="0"/>
              <a:t>do not know its own address. A network device sending a DHCP request</a:t>
            </a:r>
          </a:p>
          <a:p>
            <a:pPr>
              <a:buNone/>
            </a:pPr>
            <a:r>
              <a:rPr lang="en-US" sz="1800" dirty="0" smtClean="0"/>
              <a:t>would be an example of using the unspecified address. The unspecified</a:t>
            </a:r>
          </a:p>
          <a:p>
            <a:pPr>
              <a:buNone/>
            </a:pPr>
            <a:r>
              <a:rPr lang="en-US" sz="1800" dirty="0" smtClean="0"/>
              <a:t>address is 0:0:0:0:0:0:0:0, or written as two double colons.</a:t>
            </a:r>
          </a:p>
          <a:p>
            <a:pPr>
              <a:buNone/>
            </a:pPr>
            <a:endParaRPr lang="en-US" sz="1800" b="1" dirty="0" smtClean="0"/>
          </a:p>
          <a:p>
            <a:pPr>
              <a:buNone/>
            </a:pPr>
            <a:r>
              <a:rPr lang="en-US" sz="1800" b="1" dirty="0" smtClean="0"/>
              <a:t>::1 — The loopback address: As in IPv4, the loopback address is used </a:t>
            </a:r>
            <a:r>
              <a:rPr lang="en-US" sz="1800" dirty="0" smtClean="0"/>
              <a:t>for testing stack operability on a single interface, and packets are</a:t>
            </a:r>
          </a:p>
          <a:p>
            <a:pPr>
              <a:buNone/>
            </a:pPr>
            <a:r>
              <a:rPr lang="en-US" sz="1800" dirty="0" smtClean="0"/>
              <a:t>looped back, or returned, to the same sending device. Packets are not</a:t>
            </a:r>
          </a:p>
          <a:p>
            <a:pPr>
              <a:buNone/>
            </a:pPr>
            <a:r>
              <a:rPr lang="en-US" sz="1800" dirty="0" smtClean="0"/>
              <a:t>transmitted to remote machines. The loopback address is 0:0:0:0:0:0:0:1,</a:t>
            </a:r>
          </a:p>
          <a:p>
            <a:pPr>
              <a:buNone/>
            </a:pPr>
            <a:r>
              <a:rPr lang="en-US" sz="1800" dirty="0" smtClean="0"/>
              <a:t>or written as two double colons followed by the number 1.</a:t>
            </a:r>
          </a:p>
          <a:p>
            <a:pPr>
              <a:buNone/>
            </a:pPr>
            <a:endParaRPr lang="en-US" sz="1800" b="1" dirty="0" smtClean="0"/>
          </a:p>
          <a:p>
            <a:pPr>
              <a:buNone/>
            </a:pPr>
            <a:r>
              <a:rPr lang="en-US" sz="1800" b="1" dirty="0" smtClean="0"/>
              <a:t>FE80::/10 — Link-local addresses: The first group of bits starting with FE </a:t>
            </a:r>
            <a:r>
              <a:rPr lang="en-US" sz="1800" dirty="0" smtClean="0"/>
              <a:t>in hex represent private addresses. These addresses are used much like the private addresses in IPv4 and cannot be routed. Packets that are sent to these private addresses stay on the local network and do not traverse routers to outside organizations. This is analogous to the IPv4</a:t>
            </a:r>
          </a:p>
          <a:p>
            <a:pPr>
              <a:buNone/>
            </a:pPr>
            <a:r>
              <a:rPr lang="en-US" sz="1800" dirty="0" err="1" smtClean="0"/>
              <a:t>autoconfiguration</a:t>
            </a:r>
            <a:r>
              <a:rPr lang="en-US" sz="1800" dirty="0" smtClean="0"/>
              <a:t> addresses 169.254.0.0/16.</a:t>
            </a:r>
          </a:p>
          <a:p>
            <a:pPr>
              <a:buNone/>
            </a:pPr>
            <a:endParaRPr lang="en-US" sz="1800" b="1" dirty="0" smtClean="0"/>
          </a:p>
          <a:p>
            <a:pPr>
              <a:buNone/>
            </a:pPr>
            <a:r>
              <a:rPr lang="en-US" sz="1800" b="1" dirty="0" smtClean="0"/>
              <a:t>FF00::/8 Multicast Address. The first </a:t>
            </a:r>
            <a:r>
              <a:rPr lang="en-US" sz="1800" b="1" dirty="0" err="1" smtClean="0"/>
              <a:t>froup</a:t>
            </a:r>
            <a:r>
              <a:rPr lang="en-US" sz="1800" b="1" dirty="0" smtClean="0"/>
              <a:t> of bits FF (1111 1111) for dedicated multitask addressing </a:t>
            </a:r>
          </a:p>
          <a:p>
            <a:pPr>
              <a:buNone/>
            </a:pPr>
            <a:endParaRPr lang="en-US" sz="1800" dirty="0" smtClean="0"/>
          </a:p>
          <a:p>
            <a:pPr>
              <a:buNone/>
            </a:pPr>
            <a:endParaRPr lang="en-US" sz="1800" dirty="0" smtClean="0"/>
          </a:p>
          <a:p>
            <a:pPr>
              <a:buNone/>
            </a:pPr>
            <a:endParaRPr lang="en-US" sz="1800" dirty="0"/>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a:t>
            </a:r>
            <a:r>
              <a:rPr lang="en-US" dirty="0" err="1" smtClean="0"/>
              <a:t>Adresses</a:t>
            </a:r>
            <a:r>
              <a:rPr lang="en-US" dirty="0" smtClean="0"/>
              <a:t> </a:t>
            </a:r>
            <a:endParaRPr lang="en-US" dirty="0"/>
          </a:p>
        </p:txBody>
      </p:sp>
      <p:pic>
        <p:nvPicPr>
          <p:cNvPr id="8194" name="Picture 2"/>
          <p:cNvPicPr>
            <a:picLocks noChangeAspect="1" noChangeArrowheads="1"/>
          </p:cNvPicPr>
          <p:nvPr/>
        </p:nvPicPr>
        <p:blipFill>
          <a:blip r:embed="rId2"/>
          <a:srcRect/>
          <a:stretch>
            <a:fillRect/>
          </a:stretch>
        </p:blipFill>
        <p:spPr bwMode="auto">
          <a:xfrm>
            <a:off x="1584447" y="1610825"/>
            <a:ext cx="5857875" cy="4410075"/>
          </a:xfrm>
          <a:prstGeom prst="rect">
            <a:avLst/>
          </a:prstGeom>
          <a:noFill/>
          <a:ln w="9525">
            <a:noFill/>
            <a:miter lim="800000"/>
            <a:headEnd/>
            <a:tailEnd/>
          </a:ln>
          <a:effectLst/>
        </p:spPr>
      </p:pic>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Address </a:t>
            </a:r>
            <a:r>
              <a:rPr lang="en-US" dirty="0" err="1" smtClean="0"/>
              <a:t>Autoconfiguration</a:t>
            </a:r>
            <a:endParaRPr lang="en-US" dirty="0"/>
          </a:p>
        </p:txBody>
      </p:sp>
      <p:sp>
        <p:nvSpPr>
          <p:cNvPr id="3" name="2 Marcador de texto"/>
          <p:cNvSpPr>
            <a:spLocks noGrp="1"/>
          </p:cNvSpPr>
          <p:nvPr>
            <p:ph type="body" sz="half" idx="1"/>
          </p:nvPr>
        </p:nvSpPr>
        <p:spPr>
          <a:xfrm>
            <a:off x="691200" y="1473315"/>
            <a:ext cx="7608738" cy="5094586"/>
          </a:xfrm>
        </p:spPr>
        <p:txBody>
          <a:bodyPr>
            <a:normAutofit/>
          </a:bodyPr>
          <a:lstStyle/>
          <a:p>
            <a:r>
              <a:rPr lang="en-US" sz="1800" i="1" dirty="0" smtClean="0"/>
              <a:t>Address </a:t>
            </a:r>
            <a:r>
              <a:rPr lang="en-US" sz="1800" i="1" dirty="0" err="1" smtClean="0"/>
              <a:t>autoconfiguration</a:t>
            </a:r>
            <a:r>
              <a:rPr lang="en-US" sz="1800" i="1" dirty="0" smtClean="0"/>
              <a:t> allows IPv6 hosts to self-configure themselves </a:t>
            </a:r>
            <a:r>
              <a:rPr lang="en-US" sz="1800" i="1" dirty="0" smtClean="0"/>
              <a:t>with </a:t>
            </a:r>
            <a:r>
              <a:rPr lang="en-US" sz="1800" dirty="0" smtClean="0"/>
              <a:t>IP </a:t>
            </a:r>
            <a:r>
              <a:rPr lang="en-US" sz="1800" dirty="0" smtClean="0"/>
              <a:t>addressing and other information without the need for a server. </a:t>
            </a:r>
          </a:p>
          <a:p>
            <a:endParaRPr lang="en-US" sz="1800" dirty="0" smtClean="0"/>
          </a:p>
          <a:p>
            <a:r>
              <a:rPr lang="en-US" sz="1800" dirty="0" smtClean="0"/>
              <a:t>In IPv4,you either specify a static IP address or enable DHCP addressing to </a:t>
            </a:r>
            <a:r>
              <a:rPr lang="en-US" sz="1800" dirty="0" err="1" smtClean="0"/>
              <a:t>providerequired</a:t>
            </a:r>
            <a:r>
              <a:rPr lang="en-US" sz="1800" dirty="0" smtClean="0"/>
              <a:t> </a:t>
            </a:r>
            <a:r>
              <a:rPr lang="en-US" sz="1800" i="1" dirty="0" err="1" smtClean="0"/>
              <a:t>stateful</a:t>
            </a:r>
            <a:r>
              <a:rPr lang="en-US" sz="1800" i="1" dirty="0" smtClean="0"/>
              <a:t> information to hosts. </a:t>
            </a:r>
            <a:r>
              <a:rPr lang="en-US" sz="1800" i="1" dirty="0" err="1" smtClean="0"/>
              <a:t>Stateful</a:t>
            </a:r>
            <a:r>
              <a:rPr lang="en-US" sz="1800" i="1" dirty="0" smtClean="0"/>
              <a:t> addressing is delivered to </a:t>
            </a:r>
            <a:r>
              <a:rPr lang="en-US" sz="1800" dirty="0" smtClean="0"/>
              <a:t>clients using a centrally managed server. </a:t>
            </a:r>
            <a:r>
              <a:rPr lang="en-US" sz="1800" b="1" u="sng" dirty="0" smtClean="0"/>
              <a:t>With s</a:t>
            </a:r>
            <a:r>
              <a:rPr lang="en-US" sz="1800" b="1" i="1" u="sng" dirty="0" smtClean="0"/>
              <a:t>tateless IPv6 </a:t>
            </a:r>
            <a:r>
              <a:rPr lang="en-US" sz="1800" b="1" i="1" u="sng" dirty="0" err="1" smtClean="0"/>
              <a:t>autoconfiguration</a:t>
            </a:r>
            <a:r>
              <a:rPr lang="en-US" sz="1800" b="1" i="1" u="sng" dirty="0" smtClean="0"/>
              <a:t>, </a:t>
            </a:r>
            <a:r>
              <a:rPr lang="en-US" sz="1800" b="1" u="sng" dirty="0" smtClean="0"/>
              <a:t>neither a DHCP server nor static IP is necessary. </a:t>
            </a:r>
          </a:p>
          <a:p>
            <a:endParaRPr lang="en-US" sz="1800" dirty="0" smtClean="0"/>
          </a:p>
          <a:p>
            <a:r>
              <a:rPr lang="en-US" sz="1800" dirty="0" smtClean="0"/>
              <a:t>Stateless configuration allows devices to generate their own addresses and adjust according to the state of the network</a:t>
            </a:r>
            <a:endParaRPr lang="en-US" sz="1800" dirty="0"/>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a:t>
            </a:r>
            <a:r>
              <a:rPr lang="en-US" dirty="0" err="1" smtClean="0"/>
              <a:t>Autonfiguration</a:t>
            </a:r>
            <a:r>
              <a:rPr lang="en-US" dirty="0" smtClean="0"/>
              <a:t>. </a:t>
            </a:r>
            <a:endParaRPr lang="en-US" dirty="0"/>
          </a:p>
        </p:txBody>
      </p:sp>
      <p:sp>
        <p:nvSpPr>
          <p:cNvPr id="3" name="2 Marcador de texto"/>
          <p:cNvSpPr>
            <a:spLocks noGrp="1"/>
          </p:cNvSpPr>
          <p:nvPr>
            <p:ph type="body" sz="half" idx="1"/>
          </p:nvPr>
        </p:nvSpPr>
        <p:spPr>
          <a:xfrm>
            <a:off x="691200" y="1473315"/>
            <a:ext cx="7667354" cy="5094586"/>
          </a:xfrm>
        </p:spPr>
        <p:txBody>
          <a:bodyPr>
            <a:normAutofit/>
          </a:bodyPr>
          <a:lstStyle/>
          <a:p>
            <a:pPr>
              <a:buNone/>
            </a:pPr>
            <a:r>
              <a:rPr lang="en-US" sz="1800" b="1" dirty="0" smtClean="0"/>
              <a:t>1. Generate a link-local address: </a:t>
            </a:r>
            <a:r>
              <a:rPr lang="en-US" sz="1800" dirty="0" smtClean="0"/>
              <a:t>The device creates a 64-bit host identifier using its own 48-bit hardware address and adds a trailing 16-bit hex value of </a:t>
            </a:r>
            <a:r>
              <a:rPr lang="en-US" sz="1800" i="1" dirty="0" smtClean="0"/>
              <a:t>0xFFFE. </a:t>
            </a:r>
          </a:p>
          <a:p>
            <a:pPr>
              <a:buNone/>
            </a:pPr>
            <a:endParaRPr lang="en-US" sz="1800" i="1" dirty="0" smtClean="0"/>
          </a:p>
          <a:p>
            <a:pPr>
              <a:buNone/>
            </a:pPr>
            <a:r>
              <a:rPr lang="en-US" sz="1800" i="1" dirty="0" smtClean="0"/>
              <a:t>The 48-bit hardware address and the added 16-bit value </a:t>
            </a:r>
            <a:r>
              <a:rPr lang="en-US" sz="1800" dirty="0" smtClean="0"/>
              <a:t>of 0xFFFE combine to form the host identifier. The universal/local bit of</a:t>
            </a:r>
          </a:p>
          <a:p>
            <a:pPr>
              <a:buNone/>
            </a:pPr>
            <a:r>
              <a:rPr lang="en-US" sz="1800" dirty="0" smtClean="0"/>
              <a:t>the MAC address is always the seventh bit and gets “flipped” from 0 to 1.</a:t>
            </a:r>
          </a:p>
          <a:p>
            <a:pPr>
              <a:buNone/>
            </a:pPr>
            <a:r>
              <a:rPr lang="en-US" sz="1800" b="1" u="sng" dirty="0" smtClean="0"/>
              <a:t>This process is called </a:t>
            </a:r>
            <a:r>
              <a:rPr lang="en-US" sz="1800" b="1" i="1" u="sng" dirty="0" smtClean="0"/>
              <a:t>MAC-to-EUI64 conversion and determines the</a:t>
            </a:r>
          </a:p>
          <a:p>
            <a:pPr>
              <a:buNone/>
            </a:pPr>
            <a:r>
              <a:rPr lang="en-US" sz="1800" b="1" u="sng" dirty="0" smtClean="0"/>
              <a:t>interface ID of the device</a:t>
            </a:r>
            <a:r>
              <a:rPr lang="en-US" sz="1800" dirty="0" smtClean="0"/>
              <a:t>.</a:t>
            </a:r>
          </a:p>
          <a:p>
            <a:pPr>
              <a:buNone/>
            </a:pPr>
            <a:endParaRPr lang="en-US" sz="1800" dirty="0" smtClean="0"/>
          </a:p>
          <a:p>
            <a:pPr>
              <a:buNone/>
            </a:pPr>
            <a:r>
              <a:rPr lang="en-US" sz="1800" dirty="0" smtClean="0"/>
              <a:t>Another method can be used to generate the link-local address without</a:t>
            </a:r>
          </a:p>
          <a:p>
            <a:pPr>
              <a:buNone/>
            </a:pPr>
            <a:r>
              <a:rPr lang="en-US" sz="1800" dirty="0" smtClean="0"/>
              <a:t>using a MAC address. Instead of using the hardware address of an</a:t>
            </a:r>
          </a:p>
          <a:p>
            <a:pPr>
              <a:buNone/>
            </a:pPr>
            <a:r>
              <a:rPr lang="en-US" sz="1800" dirty="0" smtClean="0"/>
              <a:t>interface, </a:t>
            </a:r>
            <a:r>
              <a:rPr lang="en-US" sz="1800" b="1" u="sng" dirty="0" smtClean="0"/>
              <a:t>a random “token” value is generated by the device</a:t>
            </a:r>
            <a:r>
              <a:rPr lang="en-US" sz="1800" dirty="0" smtClean="0"/>
              <a:t>. This can cause problems if two devices on the network randomly generate the</a:t>
            </a:r>
          </a:p>
          <a:p>
            <a:pPr>
              <a:buNone/>
            </a:pPr>
            <a:r>
              <a:rPr lang="en-US" sz="1800" dirty="0" smtClean="0"/>
              <a:t>same token. The chances are minimal, but testing must be done to</a:t>
            </a:r>
          </a:p>
          <a:p>
            <a:pPr>
              <a:buNone/>
            </a:pPr>
            <a:r>
              <a:rPr lang="en-US" sz="1800" dirty="0" smtClean="0"/>
              <a:t>eliminate the possibility that this token value is identically generated</a:t>
            </a:r>
          </a:p>
          <a:p>
            <a:pPr>
              <a:buNone/>
            </a:pPr>
            <a:r>
              <a:rPr lang="en-US" sz="1800" dirty="0" smtClean="0"/>
              <a:t>and used somewhere else on the same local network.</a:t>
            </a:r>
            <a:endParaRPr lang="en-US" sz="1800" dirty="0"/>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a:t>
            </a:r>
            <a:r>
              <a:rPr lang="en-US" dirty="0" err="1" smtClean="0"/>
              <a:t>Autoconfiguration</a:t>
            </a:r>
            <a:r>
              <a:rPr lang="en-US" dirty="0" smtClean="0"/>
              <a:t>. </a:t>
            </a:r>
            <a:endParaRPr lang="en-US" dirty="0"/>
          </a:p>
        </p:txBody>
      </p:sp>
      <p:sp>
        <p:nvSpPr>
          <p:cNvPr id="3" name="2 Marcador de texto"/>
          <p:cNvSpPr>
            <a:spLocks noGrp="1"/>
          </p:cNvSpPr>
          <p:nvPr>
            <p:ph type="body" sz="half" idx="1"/>
          </p:nvPr>
        </p:nvSpPr>
        <p:spPr>
          <a:xfrm>
            <a:off x="691199" y="1473315"/>
            <a:ext cx="7655631" cy="5094586"/>
          </a:xfrm>
        </p:spPr>
        <p:txBody>
          <a:bodyPr>
            <a:normAutofit/>
          </a:bodyPr>
          <a:lstStyle/>
          <a:p>
            <a:pPr>
              <a:buNone/>
            </a:pPr>
            <a:r>
              <a:rPr lang="en-US" sz="1800" b="1" dirty="0" smtClean="0"/>
              <a:t>2. Test the uniqueness of the link-local address: The host sends a </a:t>
            </a:r>
            <a:r>
              <a:rPr lang="en-US" sz="1800" b="1" i="1" dirty="0" smtClean="0"/>
              <a:t>neighbor </a:t>
            </a:r>
            <a:r>
              <a:rPr lang="en-US" sz="1800" i="1" dirty="0" smtClean="0"/>
              <a:t>solicitation message by employing the Neighbor Discovery Protocol (NDP).</a:t>
            </a:r>
          </a:p>
          <a:p>
            <a:pPr>
              <a:buNone/>
            </a:pPr>
            <a:endParaRPr lang="en-US" sz="1800" dirty="0" smtClean="0"/>
          </a:p>
          <a:p>
            <a:pPr>
              <a:buNone/>
            </a:pPr>
            <a:r>
              <a:rPr lang="en-US" sz="1800" dirty="0" smtClean="0"/>
              <a:t>NDP verifies the uniqueness of the link-local address. Because two nodes</a:t>
            </a:r>
          </a:p>
          <a:p>
            <a:pPr>
              <a:buNone/>
            </a:pPr>
            <a:r>
              <a:rPr lang="en-US" sz="1800" dirty="0" smtClean="0"/>
              <a:t>may not share the same interface ID, the node listens on the network for</a:t>
            </a:r>
          </a:p>
          <a:p>
            <a:pPr>
              <a:buNone/>
            </a:pPr>
            <a:r>
              <a:rPr lang="en-US" sz="1800" dirty="0" smtClean="0"/>
              <a:t>a neighbor advertisement. If duplicate addresses exist (most likely from</a:t>
            </a:r>
          </a:p>
          <a:p>
            <a:pPr>
              <a:buNone/>
            </a:pPr>
            <a:r>
              <a:rPr lang="en-US" sz="1800" dirty="0" smtClean="0"/>
              <a:t>using a “token” value instead of the MAC address), a new interface ID</a:t>
            </a:r>
          </a:p>
          <a:p>
            <a:pPr>
              <a:buNone/>
            </a:pPr>
            <a:r>
              <a:rPr lang="en-US" sz="1800" dirty="0" smtClean="0"/>
              <a:t>must be generated.</a:t>
            </a:r>
          </a:p>
          <a:p>
            <a:pPr>
              <a:buNone/>
            </a:pPr>
            <a:endParaRPr lang="en-US" sz="1800" dirty="0" smtClean="0"/>
          </a:p>
          <a:p>
            <a:pPr>
              <a:buNone/>
            </a:pPr>
            <a:r>
              <a:rPr lang="en-US" sz="1800" b="1" dirty="0" smtClean="0"/>
              <a:t>3.</a:t>
            </a:r>
            <a:r>
              <a:rPr lang="en-US" sz="1800" dirty="0" smtClean="0"/>
              <a:t> </a:t>
            </a:r>
            <a:r>
              <a:rPr lang="en-US" sz="1800" b="1" dirty="0" smtClean="0"/>
              <a:t>Assign the link-local address to the interface: The device assigns the </a:t>
            </a:r>
            <a:r>
              <a:rPr lang="en-US" sz="1800" dirty="0" smtClean="0"/>
              <a:t>newly generated link-local address to its interface. Assigning the link local address depends on the previous step and will execute only when</a:t>
            </a:r>
          </a:p>
          <a:p>
            <a:pPr>
              <a:buNone/>
            </a:pPr>
            <a:r>
              <a:rPr lang="en-US" sz="1800" dirty="0" smtClean="0"/>
              <a:t>the address </a:t>
            </a:r>
            <a:r>
              <a:rPr lang="en-US" sz="1800" u="sng" dirty="0" smtClean="0"/>
              <a:t>uniqueness test passes.</a:t>
            </a:r>
            <a:endParaRPr lang="en-US" sz="1800" u="sng" dirty="0"/>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hape 106"/>
          <p:cNvSpPr txBox="1">
            <a:spLocks noGrp="1"/>
          </p:cNvSpPr>
          <p:nvPr>
            <p:ph type="title"/>
          </p:nvPr>
        </p:nvSpPr>
        <p:spPr>
          <a:xfrm>
            <a:off x="691199" y="212268"/>
            <a:ext cx="7761600" cy="657901"/>
          </a:xfrm>
          <a:prstGeom prst="rect">
            <a:avLst/>
          </a:prstGeom>
        </p:spPr>
        <p:txBody>
          <a:bodyPr/>
          <a:lstStyle/>
          <a:p>
            <a:r>
              <a:rPr lang="es-ES" dirty="0" smtClean="0"/>
              <a:t>IPv6</a:t>
            </a:r>
            <a:endParaRPr dirty="0"/>
          </a:p>
        </p:txBody>
      </p:sp>
      <p:sp>
        <p:nvSpPr>
          <p:cNvPr id="3" name="Rectángulo 2"/>
          <p:cNvSpPr/>
          <p:nvPr/>
        </p:nvSpPr>
        <p:spPr>
          <a:xfrm>
            <a:off x="787808" y="1355459"/>
            <a:ext cx="7570746" cy="5509200"/>
          </a:xfrm>
          <a:prstGeom prst="rect">
            <a:avLst/>
          </a:prstGeom>
        </p:spPr>
        <p:txBody>
          <a:bodyPr wrap="square">
            <a:spAutoFit/>
          </a:bodyPr>
          <a:lstStyle/>
          <a:p>
            <a:r>
              <a:rPr lang="es-ES" sz="1800" dirty="0" smtClean="0"/>
              <a:t>IPv4: 32 bit </a:t>
            </a:r>
            <a:r>
              <a:rPr lang="es-ES" sz="1800" dirty="0" err="1" smtClean="0"/>
              <a:t>addressing</a:t>
            </a:r>
            <a:r>
              <a:rPr lang="es-ES" sz="1800" dirty="0" smtClean="0"/>
              <a:t> </a:t>
            </a:r>
            <a:r>
              <a:rPr lang="es-ES" sz="1800" dirty="0" err="1" smtClean="0"/>
              <a:t>scheme</a:t>
            </a:r>
            <a:r>
              <a:rPr lang="es-ES" sz="1800" dirty="0" smtClean="0"/>
              <a:t>, </a:t>
            </a:r>
            <a:r>
              <a:rPr lang="es-ES" sz="1800" dirty="0" err="1" smtClean="0"/>
              <a:t>that</a:t>
            </a:r>
            <a:r>
              <a:rPr lang="es-ES" sz="1800" dirty="0" smtClean="0"/>
              <a:t> </a:t>
            </a:r>
            <a:r>
              <a:rPr lang="es-ES" sz="1800" dirty="0" err="1" smtClean="0"/>
              <a:t>allows</a:t>
            </a:r>
            <a:r>
              <a:rPr lang="es-ES" sz="1800" dirty="0" smtClean="0"/>
              <a:t> </a:t>
            </a:r>
            <a:r>
              <a:rPr lang="es-ES" sz="1800" dirty="0" err="1" smtClean="0"/>
              <a:t>roughly</a:t>
            </a:r>
            <a:r>
              <a:rPr lang="es-ES" sz="1800" dirty="0" smtClean="0"/>
              <a:t> 4 </a:t>
            </a:r>
            <a:r>
              <a:rPr lang="es-ES" sz="1800" dirty="0" err="1" smtClean="0"/>
              <a:t>billion</a:t>
            </a:r>
            <a:r>
              <a:rPr lang="es-ES" sz="1800" dirty="0" smtClean="0"/>
              <a:t> Host </a:t>
            </a:r>
            <a:r>
              <a:rPr lang="es-ES" sz="1800" dirty="0" err="1" smtClean="0"/>
              <a:t>on</a:t>
            </a:r>
            <a:r>
              <a:rPr lang="es-ES" sz="1800" dirty="0" smtClean="0"/>
              <a:t> 16 </a:t>
            </a:r>
            <a:r>
              <a:rPr lang="es-ES" sz="1800" dirty="0" err="1" smtClean="0"/>
              <a:t>million</a:t>
            </a:r>
            <a:r>
              <a:rPr lang="es-ES" sz="1800" dirty="0" smtClean="0"/>
              <a:t> Networks</a:t>
            </a:r>
          </a:p>
          <a:p>
            <a:endParaRPr lang="es-ES" sz="1800" dirty="0" smtClean="0"/>
          </a:p>
          <a:p>
            <a:r>
              <a:rPr lang="es-ES" sz="1800" dirty="0" err="1" smtClean="0"/>
              <a:t>Considereing</a:t>
            </a:r>
            <a:r>
              <a:rPr lang="es-ES" sz="1800" dirty="0" smtClean="0"/>
              <a:t> NAT (Network </a:t>
            </a:r>
            <a:r>
              <a:rPr lang="es-ES" sz="1800" dirty="0" err="1" smtClean="0"/>
              <a:t>Address</a:t>
            </a:r>
            <a:r>
              <a:rPr lang="es-ES" sz="1800" dirty="0" smtClean="0"/>
              <a:t> </a:t>
            </a:r>
            <a:r>
              <a:rPr lang="es-ES" sz="1800" dirty="0" err="1" smtClean="0"/>
              <a:t>Translation</a:t>
            </a:r>
            <a:r>
              <a:rPr lang="es-ES" sz="1800" dirty="0" smtClean="0"/>
              <a:t>) and </a:t>
            </a:r>
            <a:r>
              <a:rPr lang="es-ES" sz="1800" dirty="0" err="1" smtClean="0"/>
              <a:t>Private</a:t>
            </a:r>
            <a:r>
              <a:rPr lang="es-ES" sz="1800" dirty="0" smtClean="0"/>
              <a:t> </a:t>
            </a:r>
            <a:r>
              <a:rPr lang="es-ES" sz="1800" dirty="0" err="1" smtClean="0"/>
              <a:t>addressing</a:t>
            </a:r>
            <a:r>
              <a:rPr lang="es-ES" sz="1800" dirty="0" smtClean="0"/>
              <a:t> </a:t>
            </a:r>
            <a:r>
              <a:rPr lang="es-ES" sz="1800" dirty="0" err="1" smtClean="0"/>
              <a:t>seems</a:t>
            </a:r>
            <a:r>
              <a:rPr lang="es-ES" sz="1800" dirty="0" smtClean="0"/>
              <a:t> </a:t>
            </a:r>
            <a:r>
              <a:rPr lang="es-ES" sz="1800" dirty="0" err="1" smtClean="0"/>
              <a:t>enough</a:t>
            </a:r>
            <a:r>
              <a:rPr lang="es-ES" sz="1800" dirty="0" smtClean="0"/>
              <a:t>.</a:t>
            </a:r>
          </a:p>
          <a:p>
            <a:endParaRPr lang="es-ES" sz="1800" dirty="0" smtClean="0"/>
          </a:p>
          <a:p>
            <a:r>
              <a:rPr lang="es-ES" sz="1800" dirty="0" smtClean="0"/>
              <a:t>A,B, and C </a:t>
            </a:r>
            <a:r>
              <a:rPr lang="es-ES" sz="1800" dirty="0" err="1" smtClean="0"/>
              <a:t>Classes</a:t>
            </a:r>
            <a:r>
              <a:rPr lang="es-ES" sz="1800" dirty="0" smtClean="0"/>
              <a:t> </a:t>
            </a:r>
            <a:r>
              <a:rPr lang="es-ES" sz="1800" dirty="0" err="1" smtClean="0"/>
              <a:t>have</a:t>
            </a:r>
            <a:r>
              <a:rPr lang="es-ES" sz="1800" dirty="0" smtClean="0"/>
              <a:t> </a:t>
            </a:r>
            <a:r>
              <a:rPr lang="es-ES" sz="1800" dirty="0" err="1" smtClean="0"/>
              <a:t>inflated</a:t>
            </a:r>
            <a:r>
              <a:rPr lang="es-ES" sz="1800" dirty="0" smtClean="0"/>
              <a:t> </a:t>
            </a:r>
            <a:r>
              <a:rPr lang="es-ES" sz="1800" dirty="0" err="1" smtClean="0"/>
              <a:t>the</a:t>
            </a:r>
            <a:r>
              <a:rPr lang="es-ES" sz="1800" dirty="0" smtClean="0"/>
              <a:t> </a:t>
            </a:r>
            <a:r>
              <a:rPr lang="es-ES" sz="1800" dirty="0" err="1" smtClean="0"/>
              <a:t>internetwork</a:t>
            </a:r>
            <a:r>
              <a:rPr lang="es-ES" sz="1800" dirty="0" smtClean="0"/>
              <a:t> </a:t>
            </a:r>
            <a:r>
              <a:rPr lang="es-ES" sz="1800" dirty="0" err="1" smtClean="0"/>
              <a:t>routing</a:t>
            </a:r>
            <a:r>
              <a:rPr lang="es-ES" sz="1800" dirty="0" smtClean="0"/>
              <a:t> </a:t>
            </a:r>
            <a:r>
              <a:rPr lang="es-ES" sz="1800" dirty="0" err="1" smtClean="0"/>
              <a:t>tables</a:t>
            </a:r>
            <a:r>
              <a:rPr lang="es-ES" sz="1800" dirty="0" smtClean="0"/>
              <a:t> and </a:t>
            </a:r>
            <a:r>
              <a:rPr lang="es-ES" sz="1800" dirty="0" err="1" smtClean="0"/>
              <a:t>proven</a:t>
            </a:r>
            <a:r>
              <a:rPr lang="es-ES" sz="1800" dirty="0" smtClean="0"/>
              <a:t> </a:t>
            </a:r>
            <a:r>
              <a:rPr lang="es-ES" sz="1800" dirty="0" err="1" smtClean="0"/>
              <a:t>to</a:t>
            </a:r>
            <a:r>
              <a:rPr lang="es-ES" sz="1800" dirty="0" smtClean="0"/>
              <a:t> </a:t>
            </a:r>
            <a:r>
              <a:rPr lang="es-ES" sz="1800" dirty="0" err="1" smtClean="0"/>
              <a:t>be</a:t>
            </a:r>
            <a:r>
              <a:rPr lang="es-ES" sz="1800" dirty="0" smtClean="0"/>
              <a:t> WASTEFUL </a:t>
            </a:r>
            <a:r>
              <a:rPr lang="es-ES" sz="1800" dirty="0" err="1" smtClean="0"/>
              <a:t>method</a:t>
            </a:r>
            <a:r>
              <a:rPr lang="es-ES" sz="1800" dirty="0" smtClean="0"/>
              <a:t> of IP </a:t>
            </a:r>
            <a:r>
              <a:rPr lang="es-ES" sz="1800" dirty="0" err="1" smtClean="0"/>
              <a:t>assignment</a:t>
            </a:r>
            <a:r>
              <a:rPr lang="es-ES" sz="1800" dirty="0" smtClean="0"/>
              <a:t> </a:t>
            </a:r>
            <a:endParaRPr lang="es-ES" sz="1800" dirty="0"/>
          </a:p>
          <a:p>
            <a:endParaRPr lang="es-ES" sz="1800" dirty="0" smtClean="0"/>
          </a:p>
          <a:p>
            <a:r>
              <a:rPr lang="es-ES" sz="1800" dirty="0" smtClean="0"/>
              <a:t>In </a:t>
            </a:r>
            <a:r>
              <a:rPr lang="es-ES" sz="1800" dirty="0" err="1" smtClean="0"/>
              <a:t>mid</a:t>
            </a:r>
            <a:r>
              <a:rPr lang="es-ES" sz="1800" dirty="0" smtClean="0"/>
              <a:t> 1990`s IPv6 </a:t>
            </a:r>
            <a:r>
              <a:rPr lang="es-ES" sz="1800" dirty="0" err="1" smtClean="0"/>
              <a:t>was</a:t>
            </a:r>
            <a:r>
              <a:rPr lang="es-ES" sz="1800" dirty="0" smtClean="0"/>
              <a:t> </a:t>
            </a:r>
            <a:r>
              <a:rPr lang="es-ES" sz="1800" dirty="0" err="1" smtClean="0"/>
              <a:t>proposed</a:t>
            </a:r>
            <a:r>
              <a:rPr lang="es-ES" sz="1800" dirty="0" smtClean="0"/>
              <a:t> </a:t>
            </a:r>
            <a:r>
              <a:rPr lang="es-ES" sz="1800" dirty="0" err="1" smtClean="0"/>
              <a:t>to</a:t>
            </a:r>
            <a:r>
              <a:rPr lang="es-ES" sz="1800" dirty="0" smtClean="0"/>
              <a:t> </a:t>
            </a:r>
            <a:r>
              <a:rPr lang="es-ES" sz="1800" dirty="0" err="1" smtClean="0"/>
              <a:t>overcome</a:t>
            </a:r>
            <a:r>
              <a:rPr lang="es-ES" sz="1800" dirty="0" smtClean="0"/>
              <a:t> IP </a:t>
            </a:r>
            <a:r>
              <a:rPr lang="es-ES" sz="1800" dirty="0" err="1" smtClean="0"/>
              <a:t>inneficiencies</a:t>
            </a:r>
            <a:r>
              <a:rPr lang="es-ES" sz="1800" dirty="0" smtClean="0"/>
              <a:t> (RFC 2460) </a:t>
            </a:r>
            <a:r>
              <a:rPr lang="es-ES" sz="1800" dirty="0" err="1" smtClean="0"/>
              <a:t>by</a:t>
            </a:r>
            <a:r>
              <a:rPr lang="es-ES" sz="1800" dirty="0" smtClean="0"/>
              <a:t> </a:t>
            </a:r>
            <a:r>
              <a:rPr lang="es-ES" sz="1800" dirty="0" err="1" smtClean="0"/>
              <a:t>the</a:t>
            </a:r>
            <a:r>
              <a:rPr lang="es-ES" sz="1800" dirty="0" smtClean="0"/>
              <a:t> IETF “Internet </a:t>
            </a:r>
            <a:r>
              <a:rPr lang="es-ES" sz="1800" dirty="0" err="1" smtClean="0"/>
              <a:t>Engieneering</a:t>
            </a:r>
            <a:r>
              <a:rPr lang="es-ES" sz="1800" dirty="0" smtClean="0"/>
              <a:t> </a:t>
            </a:r>
            <a:r>
              <a:rPr lang="es-ES" sz="1800" dirty="0" err="1" smtClean="0"/>
              <a:t>Task</a:t>
            </a:r>
            <a:r>
              <a:rPr lang="es-ES" sz="1800" dirty="0" smtClean="0"/>
              <a:t> </a:t>
            </a:r>
            <a:r>
              <a:rPr lang="es-ES" sz="1800" dirty="0" err="1" smtClean="0"/>
              <a:t>Force</a:t>
            </a:r>
            <a:r>
              <a:rPr lang="es-ES" sz="1800" dirty="0" smtClean="0"/>
              <a:t>”</a:t>
            </a:r>
          </a:p>
          <a:p>
            <a:endParaRPr lang="es-ES" sz="1800" dirty="0"/>
          </a:p>
          <a:p>
            <a:r>
              <a:rPr lang="es-ES" sz="1800" dirty="0" smtClean="0"/>
              <a:t>Final </a:t>
            </a:r>
            <a:r>
              <a:rPr lang="es-ES" sz="1800" dirty="0" err="1" smtClean="0"/>
              <a:t>standarisation</a:t>
            </a:r>
            <a:r>
              <a:rPr lang="es-ES" sz="1800" dirty="0" smtClean="0"/>
              <a:t> of IPv6 in 1998</a:t>
            </a:r>
          </a:p>
          <a:p>
            <a:endParaRPr lang="es-ES" sz="1800" dirty="0"/>
          </a:p>
          <a:p>
            <a:r>
              <a:rPr lang="es-ES" sz="1800" dirty="0" err="1" smtClean="0"/>
              <a:t>Version</a:t>
            </a:r>
            <a:r>
              <a:rPr lang="es-ES" sz="1800" dirty="0" smtClean="0"/>
              <a:t> 5 </a:t>
            </a:r>
            <a:r>
              <a:rPr lang="es-ES" sz="1800" dirty="0" err="1" smtClean="0"/>
              <a:t>was</a:t>
            </a:r>
            <a:r>
              <a:rPr lang="es-ES" sz="1800" dirty="0" smtClean="0"/>
              <a:t> </a:t>
            </a:r>
            <a:r>
              <a:rPr lang="es-ES" sz="1800" dirty="0" err="1" smtClean="0"/>
              <a:t>already</a:t>
            </a:r>
            <a:r>
              <a:rPr lang="es-ES" sz="1800" dirty="0" smtClean="0"/>
              <a:t> </a:t>
            </a:r>
            <a:r>
              <a:rPr lang="es-ES" sz="1800" dirty="0" err="1" smtClean="0"/>
              <a:t>assigned</a:t>
            </a:r>
            <a:r>
              <a:rPr lang="es-ES" sz="1800" dirty="0" smtClean="0"/>
              <a:t> </a:t>
            </a:r>
            <a:r>
              <a:rPr lang="es-ES" sz="1800" dirty="0" err="1" smtClean="0"/>
              <a:t>to</a:t>
            </a:r>
            <a:r>
              <a:rPr lang="es-ES" sz="1800" dirty="0" smtClean="0"/>
              <a:t> </a:t>
            </a:r>
            <a:r>
              <a:rPr lang="es-ES" sz="1800" dirty="0" err="1" smtClean="0"/>
              <a:t>another</a:t>
            </a:r>
            <a:r>
              <a:rPr lang="es-ES" sz="1800" dirty="0" smtClean="0"/>
              <a:t> </a:t>
            </a:r>
            <a:r>
              <a:rPr lang="es-ES" sz="1800" dirty="0" err="1" smtClean="0"/>
              <a:t>developing</a:t>
            </a:r>
            <a:r>
              <a:rPr lang="es-ES" sz="1800" dirty="0" smtClean="0"/>
              <a:t> </a:t>
            </a:r>
            <a:r>
              <a:rPr lang="es-ES" sz="1800" dirty="0" err="1" smtClean="0"/>
              <a:t>protocol</a:t>
            </a:r>
            <a:r>
              <a:rPr lang="es-ES" sz="1800" dirty="0" smtClean="0"/>
              <a:t>, </a:t>
            </a:r>
            <a:r>
              <a:rPr lang="es-ES" sz="1800" err="1" smtClean="0"/>
              <a:t>the</a:t>
            </a:r>
            <a:r>
              <a:rPr lang="es-ES" sz="1800" smtClean="0"/>
              <a:t> Internet Stream Protocol. Thats os why we go from IPv4 to v6</a:t>
            </a:r>
            <a:endParaRPr lang="es-ES" sz="1800" dirty="0" smtClean="0"/>
          </a:p>
          <a:p>
            <a:endParaRPr lang="es-ES" sz="1800" dirty="0"/>
          </a:p>
          <a:p>
            <a:endParaRPr lang="es-ES" sz="1800" dirty="0" smtClean="0"/>
          </a:p>
          <a:p>
            <a:endParaRPr lang="es-ES" dirty="0"/>
          </a:p>
          <a:p>
            <a:endParaRPr lang="es-ES" dirty="0" smtClean="0"/>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a:t>
            </a:r>
            <a:r>
              <a:rPr lang="en-US" dirty="0" err="1" smtClean="0"/>
              <a:t>Autoconfiguration</a:t>
            </a:r>
            <a:r>
              <a:rPr lang="en-US" dirty="0" smtClean="0"/>
              <a:t>. </a:t>
            </a:r>
            <a:endParaRPr lang="en-US" dirty="0"/>
          </a:p>
        </p:txBody>
      </p:sp>
      <p:sp>
        <p:nvSpPr>
          <p:cNvPr id="3" name="2 Marcador de texto"/>
          <p:cNvSpPr>
            <a:spLocks noGrp="1"/>
          </p:cNvSpPr>
          <p:nvPr>
            <p:ph type="body" sz="half" idx="1"/>
          </p:nvPr>
        </p:nvSpPr>
        <p:spPr>
          <a:xfrm>
            <a:off x="691199" y="1473315"/>
            <a:ext cx="7655631" cy="5094586"/>
          </a:xfrm>
        </p:spPr>
        <p:txBody>
          <a:bodyPr>
            <a:normAutofit fontScale="92500" lnSpcReduction="10000"/>
          </a:bodyPr>
          <a:lstStyle/>
          <a:p>
            <a:pPr>
              <a:buNone/>
            </a:pPr>
            <a:r>
              <a:rPr lang="en-US" sz="1800" dirty="0" smtClean="0"/>
              <a:t>4. </a:t>
            </a:r>
            <a:r>
              <a:rPr lang="en-US" sz="1800" b="1" dirty="0" smtClean="0"/>
              <a:t>Host contacts the router on the local network: </a:t>
            </a:r>
            <a:r>
              <a:rPr lang="en-US" sz="1800" dirty="0" smtClean="0"/>
              <a:t>The host contacts</a:t>
            </a:r>
          </a:p>
          <a:p>
            <a:pPr>
              <a:buNone/>
            </a:pPr>
            <a:r>
              <a:rPr lang="en-US" sz="1800" dirty="0" smtClean="0"/>
              <a:t>the router in one of two ways. </a:t>
            </a:r>
          </a:p>
          <a:p>
            <a:pPr>
              <a:buNone/>
            </a:pPr>
            <a:endParaRPr lang="en-US" sz="1800" dirty="0" smtClean="0"/>
          </a:p>
          <a:p>
            <a:pPr>
              <a:buNone/>
            </a:pPr>
            <a:r>
              <a:rPr lang="en-US" sz="1800" dirty="0" smtClean="0"/>
              <a:t>The host may either listen to </a:t>
            </a:r>
            <a:r>
              <a:rPr lang="en-US" sz="1800" i="1" dirty="0" smtClean="0"/>
              <a:t>router advertisements (RAs) or send its own router solicitation message. In </a:t>
            </a:r>
            <a:r>
              <a:rPr lang="en-US" sz="1800" dirty="0" smtClean="0"/>
              <a:t>either case, the requesting node contacts the router, requesting additional information needed for network address configuration. </a:t>
            </a:r>
          </a:p>
          <a:p>
            <a:pPr>
              <a:buNone/>
            </a:pPr>
            <a:endParaRPr lang="en-US" sz="1800" dirty="0" smtClean="0"/>
          </a:p>
          <a:p>
            <a:pPr>
              <a:buNone/>
            </a:pPr>
            <a:r>
              <a:rPr lang="en-US" sz="1800" dirty="0" smtClean="0"/>
              <a:t>The router responds and informs the host how to determine its globally unique network address. For networks employing </a:t>
            </a:r>
            <a:r>
              <a:rPr lang="en-US" sz="1800" dirty="0" err="1" smtClean="0"/>
              <a:t>stateful</a:t>
            </a:r>
            <a:r>
              <a:rPr lang="en-US" sz="1800" dirty="0" smtClean="0"/>
              <a:t> configurations,DHCPv6 contact information is provided to the host.</a:t>
            </a:r>
          </a:p>
          <a:p>
            <a:endParaRPr lang="en-US" sz="1800" dirty="0" smtClean="0"/>
          </a:p>
          <a:p>
            <a:pPr>
              <a:buNone/>
            </a:pPr>
            <a:r>
              <a:rPr lang="en-US" sz="1800" dirty="0" smtClean="0"/>
              <a:t>5. </a:t>
            </a:r>
            <a:r>
              <a:rPr lang="en-US" sz="1800" b="1" dirty="0" smtClean="0"/>
              <a:t>Globally unique network address is formed: </a:t>
            </a:r>
            <a:r>
              <a:rPr lang="en-US" sz="1800" dirty="0" smtClean="0"/>
              <a:t>The host combines the</a:t>
            </a:r>
            <a:r>
              <a:rPr lang="en-US" sz="1800" b="1" dirty="0" smtClean="0"/>
              <a:t> </a:t>
            </a:r>
            <a:r>
              <a:rPr lang="en-US" sz="1800" dirty="0" smtClean="0"/>
              <a:t>interface ID with the router-issued network prefix to create the globally</a:t>
            </a:r>
          </a:p>
          <a:p>
            <a:pPr>
              <a:buNone/>
            </a:pPr>
            <a:r>
              <a:rPr lang="en-US" sz="1800" dirty="0" smtClean="0"/>
              <a:t>unique network address</a:t>
            </a:r>
          </a:p>
          <a:p>
            <a:pPr>
              <a:buNone/>
            </a:pPr>
            <a:endParaRPr lang="en-US" sz="1800" u="sng" dirty="0" smtClean="0"/>
          </a:p>
          <a:p>
            <a:pPr>
              <a:buNone/>
            </a:pPr>
            <a:r>
              <a:rPr lang="en-US" sz="1800" b="1" u="sng" dirty="0" smtClean="0"/>
              <a:t>While stateless address </a:t>
            </a:r>
            <a:r>
              <a:rPr lang="en-US" sz="1800" b="1" u="sng" dirty="0" err="1" smtClean="0"/>
              <a:t>autoconfiguration</a:t>
            </a:r>
            <a:r>
              <a:rPr lang="en-US" sz="1800" b="1" u="sng" dirty="0" smtClean="0"/>
              <a:t> has removed the major reasons for deploying DHCP services in IPv4, DHCPv6 may still be used in IPv6 networks to provide </a:t>
            </a:r>
            <a:r>
              <a:rPr lang="en-US" sz="1800" b="1" u="sng" dirty="0" err="1" smtClean="0"/>
              <a:t>stateful</a:t>
            </a:r>
            <a:r>
              <a:rPr lang="en-US" sz="1800" b="1" u="sng" dirty="0" smtClean="0"/>
              <a:t> addressing assignment.</a:t>
            </a:r>
            <a:endParaRPr lang="en-US" sz="1800" b="1" u="sng" dirty="0"/>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Dynamic Approach</a:t>
            </a:r>
            <a:endParaRPr lang="en-US" dirty="0"/>
          </a:p>
        </p:txBody>
      </p:sp>
      <p:pic>
        <p:nvPicPr>
          <p:cNvPr id="9218" name="Picture 2"/>
          <p:cNvPicPr>
            <a:picLocks noChangeAspect="1" noChangeArrowheads="1"/>
          </p:cNvPicPr>
          <p:nvPr/>
        </p:nvPicPr>
        <p:blipFill>
          <a:blip r:embed="rId2"/>
          <a:srcRect/>
          <a:stretch>
            <a:fillRect/>
          </a:stretch>
        </p:blipFill>
        <p:spPr bwMode="auto">
          <a:xfrm>
            <a:off x="878928" y="2029192"/>
            <a:ext cx="7567184" cy="3058624"/>
          </a:xfrm>
          <a:prstGeom prst="rect">
            <a:avLst/>
          </a:prstGeom>
          <a:noFill/>
          <a:ln w="9525">
            <a:noFill/>
            <a:miter lim="800000"/>
            <a:headEnd/>
            <a:tailEnd/>
          </a:ln>
          <a:effectLst/>
        </p:spPr>
      </p:pic>
      <p:sp>
        <p:nvSpPr>
          <p:cNvPr id="6" name="5 Rectángulo"/>
          <p:cNvSpPr/>
          <p:nvPr/>
        </p:nvSpPr>
        <p:spPr>
          <a:xfrm>
            <a:off x="890954" y="4302369"/>
            <a:ext cx="7713784" cy="1043354"/>
          </a:xfrm>
          <a:prstGeom prst="rect">
            <a:avLst/>
          </a:prstGeom>
          <a:noFill/>
          <a:ln w="25400" cap="flat">
            <a:solidFill>
              <a:srgbClr val="FF0000"/>
            </a:solidFill>
            <a:prstDash val="solid"/>
            <a:round/>
          </a:ln>
          <a:effectLst>
            <a:outerShdw blurRad="38100" dist="23000" dir="5400000" rotWithShape="0">
              <a:srgbClr val="000000">
                <a:alpha val="35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8" tIns="45718" rIns="45718" bIns="45718" numCol="1" spcCol="38100" rtlCol="0" anchor="ctr">
            <a:spAutoFit/>
          </a:bodyPr>
          <a:lstStyle/>
          <a:p>
            <a:pPr marL="0" marR="0" indent="0" algn="l" defTabSz="914400" rtl="0" fontAlgn="auto" latinLnBrk="0" hangingPunct="0">
              <a:lnSpc>
                <a:spcPct val="100000"/>
              </a:lnSpc>
              <a:spcBef>
                <a:spcPts val="0"/>
              </a:spcBef>
              <a:spcAft>
                <a:spcPts val="0"/>
              </a:spcAft>
              <a:buClrTx/>
              <a:buSzTx/>
              <a:buFontTx/>
              <a:buNone/>
              <a:tabLst/>
            </a:pPr>
            <a:endParaRPr kumimoji="0" lang="en-US" sz="1400" b="0" i="0" u="none" strike="noStrike" cap="none" spc="0" normalizeH="0" baseline="0">
              <a:ln>
                <a:noFill/>
              </a:ln>
              <a:solidFill>
                <a:srgbClr val="000000"/>
              </a:solidFill>
              <a:effectLst/>
              <a:uFillTx/>
              <a:latin typeface="+mj-lt"/>
              <a:ea typeface="+mj-ea"/>
              <a:cs typeface="+mj-cs"/>
              <a:sym typeface="Arial"/>
            </a:endParaRP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DHCP differences</a:t>
            </a:r>
            <a:endParaRPr lang="en-US" dirty="0"/>
          </a:p>
        </p:txBody>
      </p:sp>
      <p:pic>
        <p:nvPicPr>
          <p:cNvPr id="10242" name="Picture 2"/>
          <p:cNvPicPr>
            <a:picLocks noChangeAspect="1" noChangeArrowheads="1"/>
          </p:cNvPicPr>
          <p:nvPr/>
        </p:nvPicPr>
        <p:blipFill>
          <a:blip r:embed="rId2"/>
          <a:srcRect/>
          <a:stretch>
            <a:fillRect/>
          </a:stretch>
        </p:blipFill>
        <p:spPr bwMode="auto">
          <a:xfrm>
            <a:off x="800128" y="1840890"/>
            <a:ext cx="7951515" cy="3797910"/>
          </a:xfrm>
          <a:prstGeom prst="rect">
            <a:avLst/>
          </a:prstGeom>
          <a:noFill/>
          <a:ln w="9525">
            <a:noFill/>
            <a:miter lim="800000"/>
            <a:headEnd/>
            <a:tailEnd/>
          </a:ln>
          <a:effectLst/>
        </p:spPr>
      </p:pic>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CISCO  Example</a:t>
            </a:r>
            <a:endParaRPr lang="en-US" dirty="0"/>
          </a:p>
        </p:txBody>
      </p:sp>
      <p:pic>
        <p:nvPicPr>
          <p:cNvPr id="11266" name="Picture 2"/>
          <p:cNvPicPr>
            <a:picLocks noChangeAspect="1" noChangeArrowheads="1"/>
          </p:cNvPicPr>
          <p:nvPr/>
        </p:nvPicPr>
        <p:blipFill>
          <a:blip r:embed="rId2"/>
          <a:srcRect/>
          <a:stretch>
            <a:fillRect/>
          </a:stretch>
        </p:blipFill>
        <p:spPr bwMode="auto">
          <a:xfrm>
            <a:off x="683236" y="1255469"/>
            <a:ext cx="8262075" cy="3668224"/>
          </a:xfrm>
          <a:prstGeom prst="rect">
            <a:avLst/>
          </a:prstGeom>
          <a:noFill/>
          <a:ln w="9525">
            <a:noFill/>
            <a:miter lim="800000"/>
            <a:headEnd/>
            <a:tailEnd/>
          </a:ln>
          <a:effectLst/>
        </p:spPr>
      </p:pic>
      <p:pic>
        <p:nvPicPr>
          <p:cNvPr id="11267" name="Picture 3"/>
          <p:cNvPicPr>
            <a:picLocks noChangeAspect="1" noChangeArrowheads="1"/>
          </p:cNvPicPr>
          <p:nvPr/>
        </p:nvPicPr>
        <p:blipFill>
          <a:blip r:embed="rId3"/>
          <a:srcRect/>
          <a:stretch>
            <a:fillRect/>
          </a:stretch>
        </p:blipFill>
        <p:spPr bwMode="auto">
          <a:xfrm>
            <a:off x="1106000" y="5108697"/>
            <a:ext cx="6486525" cy="1400175"/>
          </a:xfrm>
          <a:prstGeom prst="rect">
            <a:avLst/>
          </a:prstGeom>
          <a:noFill/>
          <a:ln w="9525">
            <a:noFill/>
            <a:miter lim="800000"/>
            <a:headEnd/>
            <a:tailEnd/>
          </a:ln>
          <a:effectLst/>
        </p:spPr>
      </p:pic>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ICMPv6</a:t>
            </a:r>
            <a:endParaRPr lang="en-US" dirty="0"/>
          </a:p>
        </p:txBody>
      </p:sp>
      <p:sp>
        <p:nvSpPr>
          <p:cNvPr id="3" name="2 Marcador de texto"/>
          <p:cNvSpPr>
            <a:spLocks noGrp="1"/>
          </p:cNvSpPr>
          <p:nvPr>
            <p:ph type="body" sz="half" idx="1"/>
          </p:nvPr>
        </p:nvSpPr>
        <p:spPr>
          <a:xfrm>
            <a:off x="691200" y="1473315"/>
            <a:ext cx="7643908" cy="5094586"/>
          </a:xfrm>
        </p:spPr>
        <p:txBody>
          <a:bodyPr>
            <a:normAutofit fontScale="92500" lnSpcReduction="10000"/>
          </a:bodyPr>
          <a:lstStyle/>
          <a:p>
            <a:pPr>
              <a:buNone/>
            </a:pPr>
            <a:r>
              <a:rPr lang="en-US" sz="1800" b="1" dirty="0" smtClean="0"/>
              <a:t>Internet Control Message Protocol version 6 (ICMPv6) </a:t>
            </a:r>
            <a:r>
              <a:rPr lang="en-US" sz="1800" dirty="0" smtClean="0"/>
              <a:t>is an integral part</a:t>
            </a:r>
          </a:p>
          <a:p>
            <a:pPr>
              <a:buNone/>
            </a:pPr>
            <a:r>
              <a:rPr lang="en-US" sz="1800" dirty="0" smtClean="0"/>
              <a:t>of IPv6 and functions just as it does in IPv4. ICMPv6 is used by nodes for</a:t>
            </a:r>
          </a:p>
          <a:p>
            <a:pPr>
              <a:buNone/>
            </a:pPr>
            <a:r>
              <a:rPr lang="en-US" sz="1800" dirty="0" smtClean="0"/>
              <a:t>reliability testing (using the ping command) and for reporting errors during</a:t>
            </a:r>
          </a:p>
          <a:p>
            <a:pPr>
              <a:buNone/>
            </a:pPr>
            <a:r>
              <a:rPr lang="en-US" sz="1800" dirty="0" smtClean="0"/>
              <a:t>packet handling. ICMPv6 messages are divided into two categories: </a:t>
            </a:r>
            <a:r>
              <a:rPr lang="en-US" sz="1800" i="1" dirty="0" smtClean="0"/>
              <a:t>error</a:t>
            </a:r>
          </a:p>
          <a:p>
            <a:pPr>
              <a:buNone/>
            </a:pPr>
            <a:r>
              <a:rPr lang="en-US" sz="1800" i="1" dirty="0" smtClean="0"/>
              <a:t>messages and informational messages. These are defined by their high order </a:t>
            </a:r>
            <a:r>
              <a:rPr lang="en-US" sz="1800" dirty="0" smtClean="0"/>
              <a:t>bits in the message type field of each packet:</a:t>
            </a:r>
          </a:p>
          <a:p>
            <a:pPr>
              <a:buNone/>
            </a:pPr>
            <a:endParaRPr lang="en-US" sz="1800" dirty="0" smtClean="0"/>
          </a:p>
          <a:p>
            <a:pPr>
              <a:buNone/>
            </a:pPr>
            <a:r>
              <a:rPr lang="en-US" sz="1800" dirty="0" smtClean="0"/>
              <a:t>✦ 0–127 is the range for error messages.</a:t>
            </a:r>
          </a:p>
          <a:p>
            <a:pPr>
              <a:buNone/>
            </a:pPr>
            <a:r>
              <a:rPr lang="en-US" sz="1800" dirty="0" smtClean="0"/>
              <a:t>✦ 128–255 are used for informational messages.</a:t>
            </a:r>
          </a:p>
          <a:p>
            <a:pPr>
              <a:buNone/>
            </a:pPr>
            <a:endParaRPr lang="en-US" sz="1800" dirty="0" smtClean="0"/>
          </a:p>
          <a:p>
            <a:pPr>
              <a:buNone/>
            </a:pPr>
            <a:r>
              <a:rPr lang="en-US" sz="1800" dirty="0" smtClean="0"/>
              <a:t>ICMPv6 packets are used for </a:t>
            </a:r>
            <a:r>
              <a:rPr lang="en-US" sz="1800" i="1" dirty="0" smtClean="0"/>
              <a:t>path MTU discovery, Neighbor Discovery Protocol (NDP), and the Multicast Listener Discovery (MLD) Protocol.</a:t>
            </a:r>
          </a:p>
          <a:p>
            <a:pPr>
              <a:buNone/>
            </a:pPr>
            <a:endParaRPr lang="en-US" sz="1800" dirty="0" smtClean="0"/>
          </a:p>
          <a:p>
            <a:pPr>
              <a:buNone/>
            </a:pPr>
            <a:r>
              <a:rPr lang="en-US" sz="1800" dirty="0" smtClean="0"/>
              <a:t>MLD is tasked with discovering nodes that want to send/receive multicast</a:t>
            </a:r>
          </a:p>
          <a:p>
            <a:pPr>
              <a:buNone/>
            </a:pPr>
            <a:r>
              <a:rPr lang="en-US" sz="1800" dirty="0" smtClean="0"/>
              <a:t>packets to specific multicast addresses using IPv6 routers. Neighbor</a:t>
            </a:r>
          </a:p>
          <a:p>
            <a:pPr>
              <a:buNone/>
            </a:pPr>
            <a:r>
              <a:rPr lang="en-US" sz="1800" dirty="0" smtClean="0"/>
              <a:t>Discovery uses ICMP messages to determine link-layer addresses of hosts that reside on the same network using solicitation messages. </a:t>
            </a:r>
          </a:p>
          <a:p>
            <a:pPr>
              <a:buNone/>
            </a:pPr>
            <a:endParaRPr lang="en-US" sz="1800" dirty="0" smtClean="0"/>
          </a:p>
          <a:p>
            <a:pPr>
              <a:buNone/>
            </a:pPr>
            <a:r>
              <a:rPr lang="en-US" sz="1800" dirty="0" smtClean="0"/>
              <a:t>Router advertisement (RA) messages are also handled by ICMPv6.</a:t>
            </a:r>
            <a:endParaRPr lang="en-US" sz="1800" dirty="0"/>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ROUTING</a:t>
            </a:r>
            <a:endParaRPr lang="en-US" dirty="0"/>
          </a:p>
        </p:txBody>
      </p:sp>
      <p:sp>
        <p:nvSpPr>
          <p:cNvPr id="3" name="2 Marcador de texto"/>
          <p:cNvSpPr>
            <a:spLocks noGrp="1"/>
          </p:cNvSpPr>
          <p:nvPr>
            <p:ph type="body" sz="half" idx="1"/>
          </p:nvPr>
        </p:nvSpPr>
        <p:spPr>
          <a:xfrm>
            <a:off x="691200" y="1473315"/>
            <a:ext cx="7561846" cy="5094586"/>
          </a:xfrm>
        </p:spPr>
        <p:txBody>
          <a:bodyPr>
            <a:normAutofit/>
          </a:bodyPr>
          <a:lstStyle/>
          <a:p>
            <a:pPr>
              <a:buNone/>
            </a:pPr>
            <a:r>
              <a:rPr lang="en-US" sz="1800" dirty="0" smtClean="0"/>
              <a:t>The Internet is a collection of IP-based packet-switching networks known</a:t>
            </a:r>
          </a:p>
          <a:p>
            <a:pPr>
              <a:buNone/>
            </a:pPr>
            <a:r>
              <a:rPr lang="en-US" sz="1800" dirty="0" smtClean="0"/>
              <a:t>individually as </a:t>
            </a:r>
            <a:r>
              <a:rPr lang="en-US" sz="1800" i="1" dirty="0" smtClean="0"/>
              <a:t>autonomous systems (ASs). Each of these subnets may use </a:t>
            </a:r>
            <a:r>
              <a:rPr lang="en-US" sz="1800" dirty="0" smtClean="0"/>
              <a:t>one or more system administrators to deploy routing protocols inside the organization, known as Interior Gateway Protocols (IGPs). </a:t>
            </a:r>
          </a:p>
          <a:p>
            <a:pPr>
              <a:buNone/>
            </a:pPr>
            <a:endParaRPr lang="en-US" sz="1800" dirty="0" smtClean="0"/>
          </a:p>
          <a:p>
            <a:pPr>
              <a:buNone/>
            </a:pPr>
            <a:r>
              <a:rPr lang="en-US" sz="1800" dirty="0" smtClean="0"/>
              <a:t>To connect individual networks and to pass routing information between them, an Exterior Gateway Protocol (EGP) is enabled.</a:t>
            </a:r>
          </a:p>
          <a:p>
            <a:pPr>
              <a:buNone/>
            </a:pPr>
            <a:endParaRPr lang="en-US" sz="1800" dirty="0" smtClean="0"/>
          </a:p>
          <a:p>
            <a:pPr>
              <a:buNone/>
            </a:pPr>
            <a:r>
              <a:rPr lang="en-US" sz="1800" dirty="0" smtClean="0"/>
              <a:t>System administrators may either</a:t>
            </a:r>
          </a:p>
          <a:p>
            <a:pPr>
              <a:buNone/>
            </a:pPr>
            <a:endParaRPr lang="en-US" sz="1800" dirty="0" smtClean="0"/>
          </a:p>
          <a:p>
            <a:pPr>
              <a:buNone/>
            </a:pPr>
            <a:endParaRPr lang="en-US" sz="1800" dirty="0" smtClean="0"/>
          </a:p>
          <a:p>
            <a:pPr>
              <a:buNone/>
            </a:pPr>
            <a:r>
              <a:rPr lang="en-US" sz="1800" dirty="0" smtClean="0"/>
              <a:t>✦ Manually update routing tables, which is called </a:t>
            </a:r>
            <a:r>
              <a:rPr lang="en-US" sz="1800" i="1" dirty="0" smtClean="0"/>
              <a:t>static routing</a:t>
            </a:r>
          </a:p>
          <a:p>
            <a:pPr>
              <a:buNone/>
            </a:pPr>
            <a:r>
              <a:rPr lang="en-US" sz="1800" dirty="0" smtClean="0"/>
              <a:t>✦ Use an automatically configured </a:t>
            </a:r>
            <a:r>
              <a:rPr lang="en-US" sz="1800" i="1" dirty="0" smtClean="0"/>
              <a:t>dynamic routing approach</a:t>
            </a:r>
          </a:p>
          <a:p>
            <a:pPr>
              <a:buNone/>
            </a:pPr>
            <a:endParaRPr lang="en-US" sz="1800" dirty="0" smtClean="0"/>
          </a:p>
          <a:p>
            <a:pPr>
              <a:buNone/>
            </a:pPr>
            <a:r>
              <a:rPr lang="en-US" sz="1800" dirty="0" smtClean="0"/>
              <a:t>The purpose and goal of routing IPv4 and IPv6 packets remain the same: to forward packets efficiently from sender to receiver interfaces.</a:t>
            </a:r>
            <a:endParaRPr lang="en-US" sz="1800" dirty="0"/>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Routing</a:t>
            </a:r>
            <a:endParaRPr lang="en-US" dirty="0"/>
          </a:p>
        </p:txBody>
      </p:sp>
      <p:sp>
        <p:nvSpPr>
          <p:cNvPr id="3" name="2 Marcador de texto"/>
          <p:cNvSpPr>
            <a:spLocks noGrp="1"/>
          </p:cNvSpPr>
          <p:nvPr>
            <p:ph type="body" sz="half" idx="1"/>
          </p:nvPr>
        </p:nvSpPr>
        <p:spPr>
          <a:xfrm>
            <a:off x="691199" y="1473315"/>
            <a:ext cx="7503231" cy="5094586"/>
          </a:xfrm>
        </p:spPr>
        <p:txBody>
          <a:bodyPr>
            <a:normAutofit lnSpcReduction="10000"/>
          </a:bodyPr>
          <a:lstStyle/>
          <a:p>
            <a:pPr>
              <a:buNone/>
            </a:pPr>
            <a:r>
              <a:rPr lang="en-US" sz="1800" i="1" dirty="0" smtClean="0"/>
              <a:t>Static routing is implemented essentially the same way as in IPv4. Static</a:t>
            </a:r>
          </a:p>
          <a:p>
            <a:pPr>
              <a:buNone/>
            </a:pPr>
            <a:r>
              <a:rPr lang="en-US" sz="1800" dirty="0" smtClean="0"/>
              <a:t>routes are configured and stored in static routing tables and maintained on the router itself. This may improve routing performance but also increases network management and administrative tasks.</a:t>
            </a:r>
          </a:p>
          <a:p>
            <a:pPr>
              <a:buNone/>
            </a:pPr>
            <a:endParaRPr lang="en-US" sz="1800" dirty="0" smtClean="0"/>
          </a:p>
          <a:p>
            <a:pPr>
              <a:buNone/>
            </a:pPr>
            <a:r>
              <a:rPr lang="en-US" sz="1800" dirty="0" smtClean="0"/>
              <a:t>Routers using an IPv6 static configuration have the following benefits over dynamically configured networks:</a:t>
            </a:r>
          </a:p>
          <a:p>
            <a:pPr>
              <a:buNone/>
            </a:pPr>
            <a:endParaRPr lang="en-US" sz="1800" dirty="0" smtClean="0"/>
          </a:p>
          <a:p>
            <a:pPr>
              <a:buNone/>
            </a:pPr>
            <a:r>
              <a:rPr lang="en-US" sz="1800" dirty="0" smtClean="0"/>
              <a:t>✦ Less bandwidth requirements</a:t>
            </a:r>
          </a:p>
          <a:p>
            <a:pPr>
              <a:buNone/>
            </a:pPr>
            <a:r>
              <a:rPr lang="en-US" sz="1800" dirty="0" smtClean="0"/>
              <a:t>✦ Security and resource efficiency</a:t>
            </a:r>
          </a:p>
          <a:p>
            <a:pPr>
              <a:buNone/>
            </a:pPr>
            <a:r>
              <a:rPr lang="en-US" sz="1800" dirty="0" smtClean="0"/>
              <a:t>✦ No CPU usage during route calculations</a:t>
            </a:r>
          </a:p>
          <a:p>
            <a:pPr>
              <a:buNone/>
            </a:pPr>
            <a:endParaRPr lang="en-US" sz="1800" dirty="0" smtClean="0"/>
          </a:p>
          <a:p>
            <a:pPr>
              <a:buNone/>
            </a:pPr>
            <a:r>
              <a:rPr lang="en-US" sz="1800" dirty="0" smtClean="0"/>
              <a:t>The drawbacks are that static routes must be manually reconfigured by</a:t>
            </a:r>
          </a:p>
          <a:p>
            <a:pPr>
              <a:buNone/>
            </a:pPr>
            <a:r>
              <a:rPr lang="en-US" sz="1800" dirty="0" smtClean="0"/>
              <a:t>the network administrator if the network topology undergoes any changes.</a:t>
            </a:r>
          </a:p>
          <a:p>
            <a:pPr>
              <a:buNone/>
            </a:pPr>
            <a:endParaRPr lang="en-US" sz="1800" dirty="0" smtClean="0"/>
          </a:p>
          <a:p>
            <a:pPr>
              <a:buNone/>
            </a:pPr>
            <a:r>
              <a:rPr lang="en-US" sz="1800" dirty="0" smtClean="0"/>
              <a:t>Static routes can provide increased security for certain links on large networks  or are optimally used for small networks with only one connection to the outside world.</a:t>
            </a:r>
            <a:endParaRPr lang="en-US" sz="1800" dirty="0"/>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Routing Protocols</a:t>
            </a:r>
            <a:endParaRPr lang="en-US" dirty="0"/>
          </a:p>
        </p:txBody>
      </p:sp>
      <p:sp>
        <p:nvSpPr>
          <p:cNvPr id="3" name="2 Marcador de texto"/>
          <p:cNvSpPr>
            <a:spLocks noGrp="1"/>
          </p:cNvSpPr>
          <p:nvPr>
            <p:ph type="body" sz="half" idx="1"/>
          </p:nvPr>
        </p:nvSpPr>
        <p:spPr>
          <a:xfrm>
            <a:off x="691200" y="1473315"/>
            <a:ext cx="7714246" cy="5094586"/>
          </a:xfrm>
        </p:spPr>
        <p:txBody>
          <a:bodyPr>
            <a:normAutofit/>
          </a:bodyPr>
          <a:lstStyle/>
          <a:p>
            <a:pPr>
              <a:buNone/>
            </a:pPr>
            <a:r>
              <a:rPr lang="en-US" sz="1800" dirty="0" smtClean="0"/>
              <a:t>IPv6 relies on the same routing protocols as does IPv4, although some</a:t>
            </a:r>
          </a:p>
          <a:p>
            <a:pPr>
              <a:buNone/>
            </a:pPr>
            <a:r>
              <a:rPr lang="en-US" sz="1800" dirty="0" smtClean="0"/>
              <a:t>modifications and upgrades were made to provide the additional requirements of IPv6. </a:t>
            </a:r>
          </a:p>
          <a:p>
            <a:pPr>
              <a:buNone/>
            </a:pPr>
            <a:endParaRPr lang="en-US" sz="1800" dirty="0" smtClean="0"/>
          </a:p>
          <a:p>
            <a:pPr>
              <a:buNone/>
            </a:pPr>
            <a:r>
              <a:rPr lang="en-US" sz="1800" dirty="0" smtClean="0"/>
              <a:t>I examine three of the most popular Interior Gateway Protocols</a:t>
            </a:r>
          </a:p>
          <a:p>
            <a:pPr>
              <a:buNone/>
            </a:pPr>
            <a:r>
              <a:rPr lang="en-US" sz="1800" dirty="0" smtClean="0"/>
              <a:t>modified for IP version 6:</a:t>
            </a:r>
          </a:p>
          <a:p>
            <a:pPr>
              <a:buNone/>
            </a:pPr>
            <a:endParaRPr lang="en-US" sz="1800" dirty="0" smtClean="0"/>
          </a:p>
          <a:p>
            <a:pPr>
              <a:buNone/>
            </a:pPr>
            <a:r>
              <a:rPr lang="en-US" sz="1800" dirty="0" smtClean="0"/>
              <a:t>✦ </a:t>
            </a:r>
            <a:r>
              <a:rPr lang="en-US" sz="1800" dirty="0" err="1" smtClean="0"/>
              <a:t>RIPng</a:t>
            </a:r>
            <a:r>
              <a:rPr lang="en-US" sz="1800" dirty="0" smtClean="0"/>
              <a:t> (RIP next generation)</a:t>
            </a:r>
          </a:p>
          <a:p>
            <a:pPr>
              <a:buNone/>
            </a:pPr>
            <a:r>
              <a:rPr lang="en-US" sz="1800" dirty="0" smtClean="0"/>
              <a:t>✦ EIGRPv6</a:t>
            </a:r>
          </a:p>
          <a:p>
            <a:pPr>
              <a:buNone/>
            </a:pPr>
            <a:r>
              <a:rPr lang="en-US" sz="1800" dirty="0" smtClean="0"/>
              <a:t>✦ OSPFv3</a:t>
            </a:r>
          </a:p>
          <a:p>
            <a:pPr>
              <a:buNone/>
            </a:pPr>
            <a:endParaRPr lang="en-US" sz="1800" dirty="0" smtClean="0"/>
          </a:p>
          <a:p>
            <a:pPr>
              <a:buNone/>
            </a:pPr>
            <a:r>
              <a:rPr lang="en-US" sz="1800" b="1" u="sng" dirty="0" smtClean="0"/>
              <a:t>NEXT CLASS ALLOF YOU WILL PRESENT a 2 SLIDE WORK presenting those protocols in IPV6 and  differences with IPV4</a:t>
            </a:r>
            <a:endParaRPr lang="en-US" sz="1800" b="1" u="sng" dirty="0"/>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MIGRATION</a:t>
            </a:r>
            <a:endParaRPr lang="en-US" dirty="0"/>
          </a:p>
        </p:txBody>
      </p:sp>
      <p:sp>
        <p:nvSpPr>
          <p:cNvPr id="3" name="2 Marcador de texto"/>
          <p:cNvSpPr>
            <a:spLocks noGrp="1"/>
          </p:cNvSpPr>
          <p:nvPr>
            <p:ph type="body" sz="half" idx="1"/>
          </p:nvPr>
        </p:nvSpPr>
        <p:spPr>
          <a:xfrm>
            <a:off x="691200" y="1473315"/>
            <a:ext cx="7737692" cy="5094586"/>
          </a:xfrm>
        </p:spPr>
        <p:txBody>
          <a:bodyPr>
            <a:normAutofit lnSpcReduction="10000"/>
          </a:bodyPr>
          <a:lstStyle/>
          <a:p>
            <a:pPr>
              <a:buNone/>
            </a:pPr>
            <a:r>
              <a:rPr lang="en-US" sz="1800" dirty="0" smtClean="0"/>
              <a:t>✦ </a:t>
            </a:r>
            <a:r>
              <a:rPr lang="en-US" sz="1800" b="1" dirty="0" smtClean="0"/>
              <a:t>Develop a plan. Start working on a plan now before it is time to migrate. </a:t>
            </a:r>
            <a:r>
              <a:rPr lang="en-US" sz="1800" dirty="0" smtClean="0"/>
              <a:t>A complete transition to IPv6 can take years, so start planning thoroughly now. Address assignment, routing, DNS, and application support are areas that must be considered for deployment.</a:t>
            </a:r>
          </a:p>
          <a:p>
            <a:pPr>
              <a:buNone/>
            </a:pPr>
            <a:endParaRPr lang="en-US" sz="1800" dirty="0" smtClean="0"/>
          </a:p>
          <a:p>
            <a:pPr>
              <a:buNone/>
            </a:pPr>
            <a:r>
              <a:rPr lang="en-US" sz="1800" dirty="0" smtClean="0"/>
              <a:t>✦ </a:t>
            </a:r>
            <a:r>
              <a:rPr lang="en-US" sz="1800" b="1" dirty="0" smtClean="0"/>
              <a:t>Analyze the organization’s network management system. The majority </a:t>
            </a:r>
            <a:r>
              <a:rPr lang="en-US" sz="1800" dirty="0" smtClean="0"/>
              <a:t>of network management systems currently support IPv4 only. Additional funds may be required to upgrade the existing IPv4 network management system to IPv6, or an entirely new system may be needed to support IPv6.</a:t>
            </a:r>
          </a:p>
          <a:p>
            <a:pPr>
              <a:buNone/>
            </a:pPr>
            <a:endParaRPr lang="en-US" sz="1800" dirty="0" smtClean="0"/>
          </a:p>
          <a:p>
            <a:pPr>
              <a:buNone/>
            </a:pPr>
            <a:r>
              <a:rPr lang="en-US" sz="1800" dirty="0" smtClean="0"/>
              <a:t>✦ </a:t>
            </a:r>
            <a:r>
              <a:rPr lang="en-US" sz="1800" b="1" dirty="0" smtClean="0"/>
              <a:t>Evaluate network security. Unauthorized network access is still a major </a:t>
            </a:r>
            <a:r>
              <a:rPr lang="en-US" sz="1800" dirty="0" smtClean="0"/>
              <a:t>concern with IPv6. Both firewalls and intrusion detection systems are invaluable.</a:t>
            </a:r>
          </a:p>
          <a:p>
            <a:pPr>
              <a:buNone/>
            </a:pPr>
            <a:endParaRPr lang="en-US" sz="1800" dirty="0" smtClean="0"/>
          </a:p>
          <a:p>
            <a:pPr>
              <a:buNone/>
            </a:pPr>
            <a:r>
              <a:rPr lang="en-US" sz="1800" dirty="0" smtClean="0"/>
              <a:t>✦ </a:t>
            </a:r>
            <a:r>
              <a:rPr lang="en-US" sz="1800" b="1" dirty="0" smtClean="0"/>
              <a:t>Enable IPv6 on the network. Start activating IPv6 on the network core, </a:t>
            </a:r>
            <a:r>
              <a:rPr lang="en-US" sz="1800" dirty="0" smtClean="0"/>
              <a:t>or backbone, to the desktop. Applications may then follow suit and be migrated individually, depending on greatest organizational priority.</a:t>
            </a:r>
            <a:endParaRPr lang="en-US" sz="1800" dirty="0"/>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MIGRATION</a:t>
            </a:r>
            <a:endParaRPr lang="en-US" dirty="0"/>
          </a:p>
        </p:txBody>
      </p:sp>
      <p:sp>
        <p:nvSpPr>
          <p:cNvPr id="3" name="2 Marcador de texto"/>
          <p:cNvSpPr>
            <a:spLocks noGrp="1"/>
          </p:cNvSpPr>
          <p:nvPr>
            <p:ph type="body" sz="half" idx="1"/>
          </p:nvPr>
        </p:nvSpPr>
        <p:spPr>
          <a:xfrm>
            <a:off x="691200" y="1473315"/>
            <a:ext cx="7772862" cy="5094586"/>
          </a:xfrm>
        </p:spPr>
        <p:txBody>
          <a:bodyPr>
            <a:normAutofit/>
          </a:bodyPr>
          <a:lstStyle/>
          <a:p>
            <a:pPr>
              <a:buNone/>
            </a:pPr>
            <a:r>
              <a:rPr lang="en-US" sz="1800" dirty="0" smtClean="0"/>
              <a:t>To successfully migrate to IPv6, you must maintain backward compatibility with current IPv4 hosts and networks. </a:t>
            </a:r>
          </a:p>
          <a:p>
            <a:pPr>
              <a:buNone/>
            </a:pPr>
            <a:endParaRPr lang="en-US" sz="1800" dirty="0" smtClean="0"/>
          </a:p>
          <a:p>
            <a:pPr>
              <a:buNone/>
            </a:pPr>
            <a:r>
              <a:rPr lang="en-US" sz="1800" dirty="0" smtClean="0"/>
              <a:t>The IETF has recommended migration methods to follow that can ease the Internet conversion process to IPv6. A few methods I focus on are as follows:</a:t>
            </a:r>
          </a:p>
          <a:p>
            <a:endParaRPr lang="en-US" sz="1800" dirty="0" smtClean="0"/>
          </a:p>
          <a:p>
            <a:pPr>
              <a:buNone/>
            </a:pPr>
            <a:r>
              <a:rPr lang="en-US" sz="1800" dirty="0" smtClean="0"/>
              <a:t>✦ Dual-stack — IPv4 and IPv6 protocol stacks</a:t>
            </a:r>
          </a:p>
          <a:p>
            <a:pPr>
              <a:buNone/>
            </a:pPr>
            <a:r>
              <a:rPr lang="en-US" sz="1800" dirty="0" smtClean="0"/>
              <a:t>✦ Tunneling — IPv6 through IPv4 and vice versa</a:t>
            </a:r>
          </a:p>
          <a:p>
            <a:pPr>
              <a:buNone/>
            </a:pPr>
            <a:r>
              <a:rPr lang="en-US" sz="1800" dirty="0" smtClean="0"/>
              <a:t>✦ Translating addresses using NAT-PT</a:t>
            </a:r>
            <a:endParaRPr lang="en-US" sz="1800" dirty="0"/>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a:t>
            </a:r>
            <a:endParaRPr lang="en-US" dirty="0"/>
          </a:p>
        </p:txBody>
      </p:sp>
      <p:sp>
        <p:nvSpPr>
          <p:cNvPr id="3" name="2 Marcador de texto"/>
          <p:cNvSpPr>
            <a:spLocks noGrp="1"/>
          </p:cNvSpPr>
          <p:nvPr>
            <p:ph type="body" sz="half" idx="1"/>
          </p:nvPr>
        </p:nvSpPr>
        <p:spPr>
          <a:xfrm>
            <a:off x="691200" y="1473315"/>
            <a:ext cx="7608738" cy="5094586"/>
          </a:xfrm>
        </p:spPr>
        <p:txBody>
          <a:bodyPr>
            <a:normAutofit/>
          </a:bodyPr>
          <a:lstStyle/>
          <a:p>
            <a:r>
              <a:rPr lang="en-US" sz="1800" dirty="0" smtClean="0"/>
              <a:t>Both Versions are similar in the way they work, they use different types of packet header formatting and addressing lengths </a:t>
            </a:r>
          </a:p>
          <a:p>
            <a:endParaRPr lang="en-US" sz="1800" dirty="0" smtClean="0"/>
          </a:p>
          <a:p>
            <a:r>
              <a:rPr lang="en-US" sz="1800" dirty="0" smtClean="0"/>
              <a:t>Ipv6 Packet Header is more efficient and greatly simplified. This helps to reduce processing overhead</a:t>
            </a:r>
          </a:p>
          <a:p>
            <a:endParaRPr lang="en-US" sz="1800" dirty="0" smtClean="0"/>
          </a:p>
          <a:p>
            <a:endParaRPr lang="en-US" sz="1800" dirty="0"/>
          </a:p>
        </p:txBody>
      </p:sp>
      <p:pic>
        <p:nvPicPr>
          <p:cNvPr id="1026" name="Picture 2"/>
          <p:cNvPicPr>
            <a:picLocks noChangeAspect="1" noChangeArrowheads="1"/>
          </p:cNvPicPr>
          <p:nvPr/>
        </p:nvPicPr>
        <p:blipFill>
          <a:blip r:embed="rId2"/>
          <a:srcRect/>
          <a:stretch>
            <a:fillRect/>
          </a:stretch>
        </p:blipFill>
        <p:spPr bwMode="auto">
          <a:xfrm>
            <a:off x="1641231" y="3171634"/>
            <a:ext cx="5693386" cy="3513450"/>
          </a:xfrm>
          <a:prstGeom prst="rect">
            <a:avLst/>
          </a:prstGeom>
          <a:noFill/>
          <a:ln w="9525">
            <a:noFill/>
            <a:miter lim="800000"/>
            <a:headEnd/>
            <a:tailEnd/>
          </a:ln>
          <a:effectLst/>
        </p:spPr>
      </p:pic>
    </p:spTree>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Migration. DUAL STACK</a:t>
            </a:r>
            <a:endParaRPr lang="en-US" dirty="0"/>
          </a:p>
        </p:txBody>
      </p:sp>
      <p:sp>
        <p:nvSpPr>
          <p:cNvPr id="3" name="2 Marcador de texto"/>
          <p:cNvSpPr>
            <a:spLocks noGrp="1"/>
          </p:cNvSpPr>
          <p:nvPr>
            <p:ph type="body" sz="half" idx="1"/>
          </p:nvPr>
        </p:nvSpPr>
        <p:spPr>
          <a:xfrm>
            <a:off x="691199" y="1473315"/>
            <a:ext cx="7708217" cy="5094586"/>
          </a:xfrm>
        </p:spPr>
        <p:txBody>
          <a:bodyPr>
            <a:normAutofit/>
          </a:bodyPr>
          <a:lstStyle/>
          <a:p>
            <a:r>
              <a:rPr lang="en-US" sz="1800" dirty="0" smtClean="0"/>
              <a:t>Dual-stack environments allow functionally of both IPv4/IPv6 protocols</a:t>
            </a:r>
          </a:p>
          <a:p>
            <a:pPr>
              <a:buNone/>
            </a:pPr>
            <a:r>
              <a:rPr lang="en-US" sz="1800" dirty="0" smtClean="0"/>
              <a:t>and applications to coexist on the same network. </a:t>
            </a:r>
          </a:p>
          <a:p>
            <a:pPr>
              <a:buNone/>
            </a:pPr>
            <a:endParaRPr lang="en-US" sz="1800" dirty="0" smtClean="0"/>
          </a:p>
          <a:p>
            <a:pPr>
              <a:buNone/>
            </a:pPr>
            <a:r>
              <a:rPr lang="en-US" sz="1800" dirty="0" smtClean="0"/>
              <a:t>This approach splits the traffic into two separate networks, so separate security strategies are also required:</a:t>
            </a:r>
          </a:p>
          <a:p>
            <a:pPr>
              <a:buNone/>
            </a:pPr>
            <a:endParaRPr lang="en-US" sz="1800" dirty="0" smtClean="0"/>
          </a:p>
          <a:p>
            <a:pPr>
              <a:buFontTx/>
              <a:buChar char="-"/>
            </a:pPr>
            <a:r>
              <a:rPr lang="en-US" sz="1800" dirty="0" smtClean="0"/>
              <a:t>Using IPv4 addresses in the dual stack-approach. The Ipv4 stack is used. Likewise for IPv6 addresses, the IPv6 stack is also used</a:t>
            </a:r>
          </a:p>
          <a:p>
            <a:pPr>
              <a:buFontTx/>
              <a:buChar char="-"/>
            </a:pPr>
            <a:endParaRPr lang="en-US" sz="1800" dirty="0" smtClean="0"/>
          </a:p>
          <a:p>
            <a:pPr>
              <a:buFontTx/>
              <a:buChar char="-"/>
            </a:pPr>
            <a:r>
              <a:rPr lang="en-US" sz="1800" dirty="0" smtClean="0"/>
              <a:t>If destination address is a IPV6 address with an </a:t>
            </a:r>
            <a:r>
              <a:rPr lang="en-US" sz="1800" dirty="0" err="1" smtClean="0"/>
              <a:t>embebed</a:t>
            </a:r>
            <a:r>
              <a:rPr lang="en-US" sz="1800" dirty="0" smtClean="0"/>
              <a:t> IPv4 address, IPv6 to IPv4 encapsulation is performed</a:t>
            </a:r>
          </a:p>
          <a:p>
            <a:pPr>
              <a:buFontTx/>
              <a:buChar char="-"/>
            </a:pPr>
            <a:endParaRPr lang="en-US" sz="1800" dirty="0" smtClean="0"/>
          </a:p>
          <a:p>
            <a:pPr>
              <a:buFontTx/>
              <a:buChar char="-"/>
            </a:pPr>
            <a:r>
              <a:rPr lang="en-US" sz="1800" dirty="0" smtClean="0"/>
              <a:t>In a network coexist both addressing. IPv6 </a:t>
            </a:r>
            <a:r>
              <a:rPr lang="en-US" sz="1800" dirty="0" err="1" smtClean="0"/>
              <a:t>Hjost</a:t>
            </a:r>
            <a:r>
              <a:rPr lang="en-US" sz="1800" dirty="0" smtClean="0"/>
              <a:t> send messages to IPv6 destiny, and the same for IPv4. Two logical networks on the same physical layer.</a:t>
            </a:r>
            <a:endParaRPr lang="en-US" sz="1800" dirty="0"/>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Migration. Tunneling</a:t>
            </a:r>
            <a:endParaRPr lang="en-US" dirty="0"/>
          </a:p>
        </p:txBody>
      </p:sp>
      <p:sp>
        <p:nvSpPr>
          <p:cNvPr id="3" name="2 Marcador de texto"/>
          <p:cNvSpPr>
            <a:spLocks noGrp="1"/>
          </p:cNvSpPr>
          <p:nvPr>
            <p:ph type="body" sz="half" idx="1"/>
          </p:nvPr>
        </p:nvSpPr>
        <p:spPr>
          <a:xfrm>
            <a:off x="691200" y="5225143"/>
            <a:ext cx="7629840" cy="1342758"/>
          </a:xfrm>
        </p:spPr>
        <p:txBody>
          <a:bodyPr>
            <a:normAutofit/>
          </a:bodyPr>
          <a:lstStyle/>
          <a:p>
            <a:r>
              <a:rPr lang="en-US" sz="1800" dirty="0" smtClean="0"/>
              <a:t>Each Tunnel is considered a Point to Point Link</a:t>
            </a:r>
          </a:p>
          <a:p>
            <a:endParaRPr lang="en-US" sz="1800" dirty="0" smtClean="0"/>
          </a:p>
          <a:p>
            <a:r>
              <a:rPr lang="en-US" sz="1800" dirty="0" smtClean="0"/>
              <a:t>Tunneling end points requires support for both IPv6 and IPv4 stacks</a:t>
            </a:r>
            <a:endParaRPr lang="en-US" sz="1800" dirty="0"/>
          </a:p>
        </p:txBody>
      </p:sp>
      <p:pic>
        <p:nvPicPr>
          <p:cNvPr id="12290" name="Picture 2"/>
          <p:cNvPicPr>
            <a:picLocks noChangeAspect="1" noChangeArrowheads="1"/>
          </p:cNvPicPr>
          <p:nvPr/>
        </p:nvPicPr>
        <p:blipFill>
          <a:blip r:embed="rId2"/>
          <a:srcRect/>
          <a:stretch>
            <a:fillRect/>
          </a:stretch>
        </p:blipFill>
        <p:spPr bwMode="auto">
          <a:xfrm>
            <a:off x="1238250" y="1269683"/>
            <a:ext cx="6667500" cy="3952875"/>
          </a:xfrm>
          <a:prstGeom prst="rect">
            <a:avLst/>
          </a:prstGeom>
          <a:noFill/>
          <a:ln w="9525">
            <a:noFill/>
            <a:miter lim="800000"/>
            <a:headEnd/>
            <a:tailEnd/>
          </a:ln>
          <a:effectLst/>
        </p:spPr>
      </p:pic>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Tunneling. CISCO case</a:t>
            </a:r>
            <a:endParaRPr lang="en-US" dirty="0"/>
          </a:p>
        </p:txBody>
      </p:sp>
      <p:pic>
        <p:nvPicPr>
          <p:cNvPr id="13314" name="Picture 2"/>
          <p:cNvPicPr>
            <a:picLocks noChangeAspect="1" noChangeArrowheads="1"/>
          </p:cNvPicPr>
          <p:nvPr/>
        </p:nvPicPr>
        <p:blipFill>
          <a:blip r:embed="rId2"/>
          <a:srcRect/>
          <a:stretch>
            <a:fillRect/>
          </a:stretch>
        </p:blipFill>
        <p:spPr bwMode="auto">
          <a:xfrm>
            <a:off x="1789612" y="1205996"/>
            <a:ext cx="6322423" cy="5652004"/>
          </a:xfrm>
          <a:prstGeom prst="rect">
            <a:avLst/>
          </a:prstGeom>
          <a:noFill/>
          <a:ln w="9525">
            <a:noFill/>
            <a:miter lim="800000"/>
            <a:headEnd/>
            <a:tailEnd/>
          </a:ln>
          <a:effectLst/>
        </p:spPr>
      </p:pic>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srcRect/>
          <a:stretch>
            <a:fillRect/>
          </a:stretch>
        </p:blipFill>
        <p:spPr bwMode="auto">
          <a:xfrm>
            <a:off x="783771" y="-1"/>
            <a:ext cx="6453051" cy="6796973"/>
          </a:xfrm>
          <a:prstGeom prst="rect">
            <a:avLst/>
          </a:prstGeom>
          <a:noFill/>
          <a:ln w="9525">
            <a:noFill/>
            <a:miter lim="800000"/>
            <a:headEnd/>
            <a:tailEnd/>
          </a:ln>
          <a:effectLst/>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Migration. Tunneling</a:t>
            </a:r>
            <a:endParaRPr lang="en-US" dirty="0"/>
          </a:p>
        </p:txBody>
      </p:sp>
      <p:pic>
        <p:nvPicPr>
          <p:cNvPr id="15362" name="Picture 2"/>
          <p:cNvPicPr>
            <a:picLocks noChangeAspect="1" noChangeArrowheads="1"/>
          </p:cNvPicPr>
          <p:nvPr/>
        </p:nvPicPr>
        <p:blipFill>
          <a:blip r:embed="rId2"/>
          <a:srcRect/>
          <a:stretch>
            <a:fillRect/>
          </a:stretch>
        </p:blipFill>
        <p:spPr bwMode="auto">
          <a:xfrm>
            <a:off x="768939" y="2523851"/>
            <a:ext cx="7832369" cy="2309405"/>
          </a:xfrm>
          <a:prstGeom prst="rect">
            <a:avLst/>
          </a:prstGeom>
          <a:noFill/>
          <a:ln w="38100" cmpd="sng">
            <a:solidFill>
              <a:srgbClr val="FF0000"/>
            </a:solidFill>
            <a:miter lim="800000"/>
            <a:headEnd/>
            <a:tailEnd/>
          </a:ln>
          <a:effectLst/>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Migration. NAT-Protocol Translation</a:t>
            </a:r>
            <a:endParaRPr lang="en-US" dirty="0"/>
          </a:p>
        </p:txBody>
      </p:sp>
      <p:sp>
        <p:nvSpPr>
          <p:cNvPr id="3" name="2 Marcador de texto"/>
          <p:cNvSpPr>
            <a:spLocks noGrp="1"/>
          </p:cNvSpPr>
          <p:nvPr>
            <p:ph type="body" sz="half" idx="1"/>
          </p:nvPr>
        </p:nvSpPr>
        <p:spPr>
          <a:xfrm>
            <a:off x="691200" y="1473315"/>
            <a:ext cx="7629840" cy="5094586"/>
          </a:xfrm>
        </p:spPr>
        <p:txBody>
          <a:bodyPr>
            <a:normAutofit lnSpcReduction="10000"/>
          </a:bodyPr>
          <a:lstStyle/>
          <a:p>
            <a:r>
              <a:rPr lang="en-US" sz="1800" dirty="0" smtClean="0"/>
              <a:t>NAT-PT provides Bidirectional Address translation between IPv6 and IPv4 Hosts or domains and is designed to alleviate burdens for organizations transitioning from IPv4 to IPv6</a:t>
            </a:r>
          </a:p>
          <a:p>
            <a:endParaRPr lang="en-US" sz="1800" dirty="0" smtClean="0"/>
          </a:p>
          <a:p>
            <a:r>
              <a:rPr lang="en-US" sz="1800" dirty="0" smtClean="0"/>
              <a:t>Te </a:t>
            </a:r>
            <a:r>
              <a:rPr lang="en-US" sz="1800" dirty="0" smtClean="0"/>
              <a:t>translation </a:t>
            </a:r>
            <a:r>
              <a:rPr lang="en-US" sz="1800" dirty="0" smtClean="0"/>
              <a:t>service acts as </a:t>
            </a:r>
            <a:r>
              <a:rPr lang="en-US" sz="1800" dirty="0" smtClean="0"/>
              <a:t>a buffer </a:t>
            </a:r>
            <a:r>
              <a:rPr lang="en-US" sz="1800" dirty="0" smtClean="0"/>
              <a:t>and allows IPv4 hosts to communicate directly with IPv6 hosts and vice versa.</a:t>
            </a:r>
          </a:p>
          <a:p>
            <a:endParaRPr lang="en-US" sz="1800" dirty="0" smtClean="0"/>
          </a:p>
          <a:p>
            <a:r>
              <a:rPr lang="en-US" sz="1800" dirty="0" smtClean="0"/>
              <a:t>Dual Stack Networks with minimal IPv6 hosts may enable NAT-PT on routers to communicate with IPv4 only networks and hosts</a:t>
            </a:r>
          </a:p>
          <a:p>
            <a:endParaRPr lang="en-US" sz="1800" dirty="0" smtClean="0"/>
          </a:p>
          <a:p>
            <a:r>
              <a:rPr lang="en-US" sz="1800" dirty="0" smtClean="0"/>
              <a:t>GREAT ADVANTAGE: all configuration is performed at router level with no changes needed at the host. This allows IPV6 implementation with no disruption on network architecture.</a:t>
            </a:r>
          </a:p>
          <a:p>
            <a:endParaRPr lang="en-US" sz="1800" dirty="0" smtClean="0"/>
          </a:p>
          <a:p>
            <a:r>
              <a:rPr lang="en-US" sz="1800" dirty="0" smtClean="0"/>
              <a:t>NAT-PT NOT SHOULD BE USED when connectivity is needed between </a:t>
            </a:r>
            <a:r>
              <a:rPr lang="en-US" sz="1800" dirty="0" smtClean="0"/>
              <a:t>a </a:t>
            </a:r>
            <a:r>
              <a:rPr lang="en-US" sz="1800" dirty="0" smtClean="0"/>
              <a:t>dual stack IPv6/IPv4 host and a IPV4 only or IPV6 only hosts.</a:t>
            </a:r>
          </a:p>
          <a:p>
            <a:endParaRPr lang="en-US" sz="1800" dirty="0" smtClean="0"/>
          </a:p>
          <a:p>
            <a:r>
              <a:rPr lang="en-US" sz="1800" dirty="0" smtClean="0"/>
              <a:t>CISCO recommend tunneling over NAT-PT to eliminate the possibility of double translation</a:t>
            </a:r>
          </a:p>
          <a:p>
            <a:endParaRPr lang="en-US" sz="1800" dirty="0" smtClean="0"/>
          </a:p>
          <a:p>
            <a:pPr>
              <a:buNone/>
            </a:pPr>
            <a:endParaRPr lang="en-US" sz="1800" dirty="0" smtClean="0"/>
          </a:p>
          <a:p>
            <a:endParaRPr lang="en-US" sz="1800" dirty="0" smtClean="0"/>
          </a:p>
          <a:p>
            <a:endParaRPr lang="en-US" sz="1800" dirty="0"/>
          </a:p>
        </p:txBody>
      </p:sp>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Migration NAT-PT</a:t>
            </a:r>
            <a:endParaRPr lang="en-US" dirty="0"/>
          </a:p>
        </p:txBody>
      </p:sp>
      <p:sp>
        <p:nvSpPr>
          <p:cNvPr id="3" name="2 Marcador de texto"/>
          <p:cNvSpPr>
            <a:spLocks noGrp="1"/>
          </p:cNvSpPr>
          <p:nvPr>
            <p:ph type="body" sz="half" idx="1"/>
          </p:nvPr>
        </p:nvSpPr>
        <p:spPr>
          <a:xfrm>
            <a:off x="691199" y="1473315"/>
            <a:ext cx="7590651" cy="5094586"/>
          </a:xfrm>
        </p:spPr>
        <p:txBody>
          <a:bodyPr>
            <a:normAutofit/>
          </a:bodyPr>
          <a:lstStyle/>
          <a:p>
            <a:r>
              <a:rPr lang="en-US" sz="1800" dirty="0" smtClean="0"/>
              <a:t>NAT-PT uses </a:t>
            </a:r>
            <a:r>
              <a:rPr lang="en-US" sz="1800" b="1" dirty="0" smtClean="0"/>
              <a:t>Stateless IP/ICMP Translation </a:t>
            </a:r>
            <a:r>
              <a:rPr lang="en-US" sz="1800" dirty="0" smtClean="0"/>
              <a:t>(SIIT) Algorithm and acts as a dedicate device tor translate between IPv6 and IPv4</a:t>
            </a:r>
          </a:p>
          <a:p>
            <a:endParaRPr lang="en-US" sz="1800" b="1" dirty="0" smtClean="0"/>
          </a:p>
          <a:p>
            <a:r>
              <a:rPr lang="en-US" sz="1800" b="1" dirty="0" smtClean="0"/>
              <a:t>NAT-PT  </a:t>
            </a:r>
            <a:r>
              <a:rPr lang="en-US" sz="1800" dirty="0" smtClean="0"/>
              <a:t>activate a pool of IPv4 addresses and assigns them dynamically to IPv6 Nodes.</a:t>
            </a:r>
          </a:p>
          <a:p>
            <a:endParaRPr lang="en-US" sz="1800" dirty="0" smtClean="0"/>
          </a:p>
          <a:p>
            <a:endParaRPr lang="en-US" sz="1800" dirty="0"/>
          </a:p>
        </p:txBody>
      </p:sp>
      <p:pic>
        <p:nvPicPr>
          <p:cNvPr id="16386" name="Picture 2"/>
          <p:cNvPicPr>
            <a:picLocks noChangeAspect="1" noChangeArrowheads="1"/>
          </p:cNvPicPr>
          <p:nvPr/>
        </p:nvPicPr>
        <p:blipFill>
          <a:blip r:embed="rId2"/>
          <a:srcRect/>
          <a:stretch>
            <a:fillRect/>
          </a:stretch>
        </p:blipFill>
        <p:spPr bwMode="auto">
          <a:xfrm>
            <a:off x="1436779" y="3031232"/>
            <a:ext cx="5355907" cy="3826768"/>
          </a:xfrm>
          <a:prstGeom prst="rect">
            <a:avLst/>
          </a:prstGeom>
          <a:noFill/>
          <a:ln w="9525">
            <a:noFill/>
            <a:miter lim="800000"/>
            <a:headEnd/>
            <a:tailEnd/>
          </a:ln>
          <a:effectLst/>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NAT-PT example on CISCO Routers.</a:t>
            </a:r>
            <a:endParaRPr lang="en-US" dirty="0"/>
          </a:p>
        </p:txBody>
      </p:sp>
      <p:pic>
        <p:nvPicPr>
          <p:cNvPr id="17410" name="Picture 2"/>
          <p:cNvPicPr>
            <a:picLocks noChangeAspect="1" noChangeArrowheads="1"/>
          </p:cNvPicPr>
          <p:nvPr/>
        </p:nvPicPr>
        <p:blipFill>
          <a:blip r:embed="rId2"/>
          <a:srcRect/>
          <a:stretch>
            <a:fillRect/>
          </a:stretch>
        </p:blipFill>
        <p:spPr bwMode="auto">
          <a:xfrm>
            <a:off x="1980111" y="1069249"/>
            <a:ext cx="5105400" cy="5581650"/>
          </a:xfrm>
          <a:prstGeom prst="rect">
            <a:avLst/>
          </a:prstGeom>
          <a:noFill/>
          <a:ln w="9525">
            <a:noFill/>
            <a:miter lim="800000"/>
            <a:headEnd/>
            <a:tailEnd/>
          </a:ln>
          <a:effectLst/>
        </p:spPr>
      </p:pic>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HOMEWORK</a:t>
            </a:r>
            <a:endParaRPr lang="en-US" dirty="0"/>
          </a:p>
        </p:txBody>
      </p:sp>
      <p:pic>
        <p:nvPicPr>
          <p:cNvPr id="18434" name="Picture 2"/>
          <p:cNvPicPr>
            <a:picLocks noChangeAspect="1" noChangeArrowheads="1"/>
          </p:cNvPicPr>
          <p:nvPr/>
        </p:nvPicPr>
        <p:blipFill>
          <a:blip r:embed="rId2"/>
          <a:srcRect/>
          <a:stretch>
            <a:fillRect/>
          </a:stretch>
        </p:blipFill>
        <p:spPr bwMode="auto">
          <a:xfrm>
            <a:off x="2412547" y="1031966"/>
            <a:ext cx="5233269" cy="5826034"/>
          </a:xfrm>
          <a:prstGeom prst="rect">
            <a:avLst/>
          </a:prstGeom>
          <a:noFill/>
          <a:ln w="9525">
            <a:noFill/>
            <a:miter lim="800000"/>
            <a:headEnd/>
            <a:tailEnd/>
          </a:ln>
          <a:effectLst/>
        </p:spPr>
      </p:pic>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HOMEWORK</a:t>
            </a:r>
            <a:endParaRPr lang="en-US" dirty="0"/>
          </a:p>
        </p:txBody>
      </p:sp>
      <p:pic>
        <p:nvPicPr>
          <p:cNvPr id="19458" name="Picture 2"/>
          <p:cNvPicPr>
            <a:picLocks noChangeAspect="1" noChangeArrowheads="1"/>
          </p:cNvPicPr>
          <p:nvPr/>
        </p:nvPicPr>
        <p:blipFill>
          <a:blip r:embed="rId2"/>
          <a:srcRect/>
          <a:stretch>
            <a:fillRect/>
          </a:stretch>
        </p:blipFill>
        <p:spPr bwMode="auto">
          <a:xfrm>
            <a:off x="3130347" y="509451"/>
            <a:ext cx="4843303" cy="6348549"/>
          </a:xfrm>
          <a:prstGeom prst="rect">
            <a:avLst/>
          </a:prstGeom>
          <a:noFill/>
          <a:ln w="9525">
            <a:noFill/>
            <a:miter lim="800000"/>
            <a:headEnd/>
            <a:tailEnd/>
          </a:ln>
          <a:effectLst/>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a:t>
            </a:r>
            <a:endParaRPr lang="en-US" dirty="0"/>
          </a:p>
        </p:txBody>
      </p:sp>
      <p:sp>
        <p:nvSpPr>
          <p:cNvPr id="3" name="2 Marcador de texto"/>
          <p:cNvSpPr>
            <a:spLocks noGrp="1"/>
          </p:cNvSpPr>
          <p:nvPr>
            <p:ph type="body" sz="half" idx="1"/>
          </p:nvPr>
        </p:nvSpPr>
        <p:spPr>
          <a:xfrm>
            <a:off x="691199" y="1473315"/>
            <a:ext cx="7503231" cy="5094586"/>
          </a:xfrm>
        </p:spPr>
        <p:txBody>
          <a:bodyPr>
            <a:normAutofit/>
          </a:bodyPr>
          <a:lstStyle/>
          <a:p>
            <a:r>
              <a:rPr lang="en-US" sz="1800" dirty="0" smtClean="0"/>
              <a:t>IPv6 is a 128 bit address scheme. That means greater address space</a:t>
            </a:r>
          </a:p>
          <a:p>
            <a:endParaRPr lang="en-US" sz="1800" dirty="0" smtClean="0"/>
          </a:p>
          <a:p>
            <a:r>
              <a:rPr lang="en-US" sz="1800" dirty="0" smtClean="0"/>
              <a:t>IPv4 can function on IPv6. That has been a design premise.</a:t>
            </a:r>
          </a:p>
          <a:p>
            <a:endParaRPr lang="en-US" sz="1800" dirty="0" smtClean="0"/>
          </a:p>
          <a:p>
            <a:r>
              <a:rPr lang="en-US" sz="1800" dirty="0" smtClean="0"/>
              <a:t>IPv6 is supported by CISCO from IOS release 12.2 and later</a:t>
            </a:r>
          </a:p>
          <a:p>
            <a:endParaRPr lang="en-US" sz="1800" dirty="0" smtClean="0"/>
          </a:p>
          <a:p>
            <a:r>
              <a:rPr lang="en-US" sz="1800" dirty="0" smtClean="0"/>
              <a:t>IPv6 support STATELESS AUTOCONFIGURATION: a feature used to issue and generate IP </a:t>
            </a:r>
            <a:r>
              <a:rPr lang="en-US" sz="1800" dirty="0" smtClean="0"/>
              <a:t>address </a:t>
            </a:r>
            <a:r>
              <a:rPr lang="en-US" sz="1800" dirty="0" smtClean="0"/>
              <a:t>without the need of a DHCP (Dynamic Host Configuration Protocol)  Server </a:t>
            </a:r>
          </a:p>
          <a:p>
            <a:endParaRPr lang="en-US" sz="1800" dirty="0" smtClean="0"/>
          </a:p>
          <a:p>
            <a:pPr marL="903288" lvl="2" indent="-903288"/>
            <a:r>
              <a:rPr lang="en-US" sz="1800" dirty="0" smtClean="0"/>
              <a:t>	Routers send RZ (router advertisement) to Network Host containing the first half of the address (64 bit)</a:t>
            </a:r>
          </a:p>
          <a:p>
            <a:pPr marL="903288" lvl="2" indent="-903288"/>
            <a:endParaRPr lang="en-US" sz="1800" dirty="0" smtClean="0"/>
          </a:p>
          <a:p>
            <a:pPr marL="903288" lvl="2" indent="-903288"/>
            <a:r>
              <a:rPr lang="en-US" sz="1800" dirty="0" smtClean="0"/>
              <a:t>	The second half is </a:t>
            </a:r>
            <a:r>
              <a:rPr lang="en-US" sz="1800" dirty="0" smtClean="0"/>
              <a:t>generated </a:t>
            </a:r>
            <a:r>
              <a:rPr lang="en-US" sz="1800" dirty="0" smtClean="0"/>
              <a:t>by the host and it is known as  INTERFACE IDENTIFIER, that uses its own MAC address or a random generated number. This allows the host to keep hardware addresses hidden for security reasons</a:t>
            </a:r>
            <a:endParaRPr lang="en-US" sz="1800" dirty="0"/>
          </a:p>
        </p:txBody>
      </p:sp>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Shape 330"/>
          <p:cNvSpPr/>
          <p:nvPr/>
        </p:nvSpPr>
        <p:spPr>
          <a:xfrm>
            <a:off x="0" y="0"/>
            <a:ext cx="9144000" cy="2619900"/>
          </a:xfrm>
          <a:prstGeom prst="rect">
            <a:avLst/>
          </a:prstGeom>
          <a:solidFill>
            <a:srgbClr val="03489D"/>
          </a:solidFill>
          <a:ln w="12700">
            <a:miter lim="400000"/>
          </a:ln>
        </p:spPr>
        <p:txBody>
          <a:bodyPr lIns="45718" tIns="45718" rIns="45718" bIns="45718" anchor="ctr"/>
          <a:lstStyle/>
          <a:p>
            <a:endParaRPr/>
          </a:p>
        </p:txBody>
      </p:sp>
      <p:sp>
        <p:nvSpPr>
          <p:cNvPr id="106" name="Shape 331"/>
          <p:cNvSpPr txBox="1">
            <a:spLocks noGrp="1"/>
          </p:cNvSpPr>
          <p:nvPr>
            <p:ph type="title" idx="4294967295"/>
          </p:nvPr>
        </p:nvSpPr>
        <p:spPr>
          <a:xfrm>
            <a:off x="0" y="1155700"/>
            <a:ext cx="6745288" cy="1546225"/>
          </a:xfrm>
          <a:prstGeom prst="rect">
            <a:avLst/>
          </a:prstGeom>
        </p:spPr>
        <p:txBody>
          <a:bodyPr>
            <a:normAutofit/>
          </a:bodyPr>
          <a:lstStyle>
            <a:lvl1pPr defTabSz="603504">
              <a:defRPr sz="5800">
                <a:solidFill>
                  <a:srgbClr val="FFFFFF"/>
                </a:solidFill>
              </a:defRPr>
            </a:lvl1pPr>
          </a:lstStyle>
          <a:p>
            <a:r>
              <a:rPr lang="es-ES" sz="3600" dirty="0">
                <a:solidFill>
                  <a:schemeClr val="bg1"/>
                </a:solidFill>
                <a:latin typeface="Arial Black"/>
                <a:ea typeface="Arial Black"/>
                <a:cs typeface="Arial Black"/>
                <a:sym typeface="Arial Black"/>
              </a:rPr>
              <a:t>¡</a:t>
            </a:r>
            <a:r>
              <a:rPr sz="3600" dirty="0" err="1" smtClean="0">
                <a:solidFill>
                  <a:schemeClr val="bg1"/>
                </a:solidFill>
                <a:latin typeface="Arial Black"/>
                <a:ea typeface="Arial Black"/>
                <a:cs typeface="Arial Black"/>
                <a:sym typeface="Arial Black"/>
              </a:rPr>
              <a:t>Muchas</a:t>
            </a:r>
            <a:r>
              <a:rPr sz="3600" dirty="0" smtClean="0">
                <a:solidFill>
                  <a:schemeClr val="bg1"/>
                </a:solidFill>
                <a:latin typeface="Arial Black"/>
                <a:ea typeface="Arial Black"/>
                <a:cs typeface="Arial Black"/>
                <a:sym typeface="Arial Black"/>
              </a:rPr>
              <a:t> </a:t>
            </a:r>
            <a:r>
              <a:rPr lang="es-ES" sz="3600" dirty="0" smtClean="0">
                <a:solidFill>
                  <a:schemeClr val="bg1"/>
                </a:solidFill>
                <a:latin typeface="Arial Black"/>
                <a:ea typeface="Arial Black"/>
                <a:cs typeface="Arial Black"/>
                <a:sym typeface="Arial Black"/>
              </a:rPr>
              <a:t>g</a:t>
            </a:r>
            <a:r>
              <a:rPr sz="3600" dirty="0" err="1" smtClean="0">
                <a:solidFill>
                  <a:schemeClr val="bg1"/>
                </a:solidFill>
                <a:latin typeface="Arial Black"/>
                <a:ea typeface="Arial Black"/>
                <a:cs typeface="Arial Black"/>
                <a:sym typeface="Arial Black"/>
              </a:rPr>
              <a:t>racias</a:t>
            </a:r>
            <a:r>
              <a:rPr lang="es-ES" sz="3600" dirty="0">
                <a:solidFill>
                  <a:schemeClr val="bg1"/>
                </a:solidFill>
                <a:latin typeface="Arial Black"/>
                <a:ea typeface="Arial Black"/>
                <a:cs typeface="Arial Black"/>
                <a:sym typeface="Arial Black"/>
              </a:rPr>
              <a:t>!</a:t>
            </a:r>
            <a:endParaRPr sz="3600" dirty="0">
              <a:solidFill>
                <a:schemeClr val="bg1"/>
              </a:solidFill>
              <a:latin typeface="Arial Black"/>
              <a:ea typeface="Arial Black"/>
              <a:cs typeface="Arial Black"/>
              <a:sym typeface="Arial Black"/>
            </a:endParaRPr>
          </a:p>
        </p:txBody>
      </p:sp>
      <p:sp>
        <p:nvSpPr>
          <p:cNvPr id="107" name="Shape 333"/>
          <p:cNvSpPr txBox="1">
            <a:spLocks noGrp="1"/>
          </p:cNvSpPr>
          <p:nvPr>
            <p:ph type="body" sz="half" idx="4294967295"/>
          </p:nvPr>
        </p:nvSpPr>
        <p:spPr>
          <a:xfrm>
            <a:off x="0" y="4273548"/>
            <a:ext cx="6665913" cy="1893891"/>
          </a:xfrm>
          <a:prstGeom prst="rect">
            <a:avLst/>
          </a:prstGeom>
        </p:spPr>
        <p:txBody>
          <a:bodyPr/>
          <a:lstStyle>
            <a:lvl1pPr>
              <a:buSzTx/>
              <a:buNone/>
              <a:defRPr sz="2000"/>
            </a:lvl1pPr>
          </a:lstStyle>
          <a:p>
            <a:r>
              <a:rPr lang="es-ES" sz="3000" dirty="0" smtClean="0">
                <a:latin typeface="Montserrat Bold"/>
                <a:ea typeface="Montserrat Bold"/>
                <a:cs typeface="Montserrat Bold"/>
                <a:sym typeface="Montserrat Bold"/>
              </a:rPr>
              <a:t>jignacio.alonso.montull@gmail.com</a:t>
            </a:r>
            <a:endParaRPr sz="3000" dirty="0">
              <a:latin typeface="Montserrat Bold"/>
              <a:ea typeface="Montserrat Bold"/>
              <a:cs typeface="Montserrat Bold"/>
            </a:endParaRPr>
          </a:p>
        </p:txBody>
      </p:sp>
      <p:sp>
        <p:nvSpPr>
          <p:cNvPr id="108" name="Shape 334"/>
          <p:cNvSpPr/>
          <p:nvPr/>
        </p:nvSpPr>
        <p:spPr>
          <a:xfrm>
            <a:off x="813270" y="3775940"/>
            <a:ext cx="1533603" cy="137701"/>
          </a:xfrm>
          <a:prstGeom prst="rect">
            <a:avLst/>
          </a:prstGeom>
          <a:solidFill>
            <a:srgbClr val="03489D"/>
          </a:solidFill>
          <a:ln w="12700">
            <a:miter lim="400000"/>
          </a:ln>
        </p:spPr>
        <p:txBody>
          <a:bodyPr lIns="45718" tIns="45718" rIns="45718" bIns="45718" anchor="ctr"/>
          <a:lstStyle/>
          <a:p>
            <a:pPr>
              <a:defRPr>
                <a:solidFill>
                  <a:srgbClr val="454F5B"/>
                </a:solidFill>
              </a:defRPr>
            </a:pPr>
            <a:endParaRP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a:t>
            </a:r>
            <a:endParaRPr lang="en-US" dirty="0"/>
          </a:p>
        </p:txBody>
      </p:sp>
      <p:sp>
        <p:nvSpPr>
          <p:cNvPr id="3" name="2 Marcador de texto"/>
          <p:cNvSpPr>
            <a:spLocks noGrp="1"/>
          </p:cNvSpPr>
          <p:nvPr>
            <p:ph type="body" sz="half" idx="1"/>
          </p:nvPr>
        </p:nvSpPr>
        <p:spPr>
          <a:xfrm>
            <a:off x="691200" y="1473315"/>
            <a:ext cx="7643908" cy="5094586"/>
          </a:xfrm>
        </p:spPr>
        <p:txBody>
          <a:bodyPr>
            <a:normAutofit lnSpcReduction="10000"/>
          </a:bodyPr>
          <a:lstStyle/>
          <a:p>
            <a:r>
              <a:rPr lang="en-US" sz="1800" dirty="0" smtClean="0"/>
              <a:t>Efficient Packets Headers. Fewer header fields must be read by routers and header checksums are completely discarded in IPv6. save router resources and improve network performance</a:t>
            </a:r>
          </a:p>
          <a:p>
            <a:endParaRPr lang="en-US" sz="1800" dirty="0" smtClean="0"/>
          </a:p>
          <a:p>
            <a:r>
              <a:rPr lang="en-US" sz="1800" dirty="0" smtClean="0"/>
              <a:t>Changes in Multicast Operations. Multicasting in IPv6 is mandatory instead of optional. This completely replace the broadcasting functionality in Ipv4</a:t>
            </a:r>
          </a:p>
          <a:p>
            <a:endParaRPr lang="en-US" sz="1800" dirty="0" smtClean="0"/>
          </a:p>
          <a:p>
            <a:r>
              <a:rPr lang="en-US" sz="1800" dirty="0" smtClean="0"/>
              <a:t>IPv6 replaces BROADCASTING with an “ALL HOST” multicasting group</a:t>
            </a:r>
          </a:p>
          <a:p>
            <a:endParaRPr lang="en-US" sz="1800" dirty="0" smtClean="0"/>
          </a:p>
          <a:p>
            <a:r>
              <a:rPr lang="en-US" sz="1800" dirty="0" smtClean="0"/>
              <a:t>Increased Security. </a:t>
            </a:r>
            <a:r>
              <a:rPr lang="en-US" sz="1800" dirty="0" err="1" smtClean="0"/>
              <a:t>IPsec</a:t>
            </a:r>
            <a:r>
              <a:rPr lang="en-US" sz="1800" dirty="0" smtClean="0"/>
              <a:t> is MANDATORY and natively implemented in IPv6</a:t>
            </a:r>
          </a:p>
          <a:p>
            <a:endParaRPr lang="en-US" sz="1800" dirty="0" smtClean="0"/>
          </a:p>
          <a:p>
            <a:r>
              <a:rPr lang="en-US" sz="1800" dirty="0" smtClean="0"/>
              <a:t>Additional Mobility features. A mobile Ipv6 node may change links and locations and keep one permanent address</a:t>
            </a:r>
          </a:p>
          <a:p>
            <a:endParaRPr lang="en-US" sz="1800" dirty="0" smtClean="0"/>
          </a:p>
          <a:p>
            <a:r>
              <a:rPr lang="en-US" sz="1800" dirty="0" smtClean="0"/>
              <a:t>Integrated Quality of Service </a:t>
            </a:r>
            <a:r>
              <a:rPr lang="en-US" sz="1800" dirty="0" err="1" smtClean="0"/>
              <a:t>QoS</a:t>
            </a:r>
            <a:r>
              <a:rPr lang="en-US" sz="1800" dirty="0" smtClean="0"/>
              <a:t>. Routers may organize , </a:t>
            </a:r>
            <a:r>
              <a:rPr lang="en-US" sz="1800" dirty="0" err="1" smtClean="0"/>
              <a:t>priorize</a:t>
            </a:r>
            <a:r>
              <a:rPr lang="en-US" sz="1800" dirty="0" smtClean="0"/>
              <a:t> and forward packets more efficiently and critical services SLA may be assured</a:t>
            </a:r>
            <a:endParaRPr lang="en-US" sz="1800" dirty="0"/>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a:t>
            </a:r>
            <a:endParaRPr lang="en-US" dirty="0"/>
          </a:p>
        </p:txBody>
      </p:sp>
      <p:sp>
        <p:nvSpPr>
          <p:cNvPr id="3" name="2 Marcador de texto"/>
          <p:cNvSpPr>
            <a:spLocks noGrp="1"/>
          </p:cNvSpPr>
          <p:nvPr>
            <p:ph type="body" sz="half" idx="1"/>
          </p:nvPr>
        </p:nvSpPr>
        <p:spPr>
          <a:xfrm>
            <a:off x="691199" y="1473315"/>
            <a:ext cx="7655631" cy="5094586"/>
          </a:xfrm>
        </p:spPr>
        <p:txBody>
          <a:bodyPr>
            <a:normAutofit/>
          </a:bodyPr>
          <a:lstStyle/>
          <a:p>
            <a:r>
              <a:rPr lang="en-US" sz="1800" dirty="0" smtClean="0"/>
              <a:t>128 bit- HEXADECIMAL addressing method called COLON EXADECIMAL NOTATION. 3,4 x 10^38 </a:t>
            </a:r>
            <a:r>
              <a:rPr lang="en-US" sz="1800" dirty="0" err="1" smtClean="0"/>
              <a:t>direcciones</a:t>
            </a:r>
            <a:endParaRPr lang="en-US" sz="1800" dirty="0" smtClean="0"/>
          </a:p>
          <a:p>
            <a:endParaRPr lang="en-US" sz="1800" dirty="0" smtClean="0"/>
          </a:p>
          <a:p>
            <a:r>
              <a:rPr lang="en-US" sz="1800" b="1" dirty="0" err="1" smtClean="0"/>
              <a:t>Cada</a:t>
            </a:r>
            <a:r>
              <a:rPr lang="en-US" sz="1800" b="1" dirty="0" smtClean="0"/>
              <a:t> </a:t>
            </a:r>
            <a:r>
              <a:rPr lang="en-US" sz="1800" b="1" dirty="0" err="1" smtClean="0"/>
              <a:t>habitante</a:t>
            </a:r>
            <a:r>
              <a:rPr lang="en-US" sz="1800" b="1" dirty="0" smtClean="0"/>
              <a:t> de la </a:t>
            </a:r>
            <a:r>
              <a:rPr lang="en-US" sz="1800" b="1" dirty="0" err="1" smtClean="0"/>
              <a:t>tierra</a:t>
            </a:r>
            <a:r>
              <a:rPr lang="en-US" sz="1800" b="1" dirty="0" smtClean="0"/>
              <a:t> </a:t>
            </a:r>
            <a:r>
              <a:rPr lang="en-US" sz="1800" b="1" dirty="0" err="1" smtClean="0"/>
              <a:t>puede</a:t>
            </a:r>
            <a:r>
              <a:rPr lang="en-US" sz="1800" b="1" dirty="0" smtClean="0"/>
              <a:t> </a:t>
            </a:r>
            <a:r>
              <a:rPr lang="en-US" sz="1800" b="1" dirty="0" err="1" smtClean="0"/>
              <a:t>tener</a:t>
            </a:r>
            <a:r>
              <a:rPr lang="en-US" sz="1800" b="1" dirty="0" smtClean="0"/>
              <a:t> 5x 10^28 </a:t>
            </a:r>
            <a:r>
              <a:rPr lang="en-US" sz="1800" b="1" dirty="0" err="1" smtClean="0"/>
              <a:t>direcciones</a:t>
            </a:r>
            <a:r>
              <a:rPr lang="en-US" sz="1800" b="1" dirty="0" smtClean="0"/>
              <a:t> !!!!! Se </a:t>
            </a:r>
            <a:r>
              <a:rPr lang="en-US" sz="1800" b="1" dirty="0" err="1" smtClean="0"/>
              <a:t>termina</a:t>
            </a:r>
            <a:r>
              <a:rPr lang="en-US" sz="1800" b="1" dirty="0" smtClean="0"/>
              <a:t> con la </a:t>
            </a:r>
            <a:r>
              <a:rPr lang="en-US" sz="1800" b="1" dirty="0" err="1" smtClean="0"/>
              <a:t>escasez</a:t>
            </a:r>
            <a:r>
              <a:rPr lang="en-US" sz="1800" b="1" dirty="0" smtClean="0"/>
              <a:t> de </a:t>
            </a:r>
            <a:r>
              <a:rPr lang="en-US" sz="1800" b="1" dirty="0" err="1" smtClean="0"/>
              <a:t>direcciones</a:t>
            </a:r>
            <a:r>
              <a:rPr lang="en-US" sz="1800" b="1" dirty="0" smtClean="0"/>
              <a:t> de </a:t>
            </a:r>
            <a:r>
              <a:rPr lang="en-US" sz="1800" b="1" dirty="0" err="1" smtClean="0"/>
              <a:t>una</a:t>
            </a:r>
            <a:r>
              <a:rPr lang="en-US" sz="1800" b="1" dirty="0" smtClean="0"/>
              <a:t> </a:t>
            </a:r>
            <a:r>
              <a:rPr lang="en-US" sz="1800" b="1" dirty="0" err="1" smtClean="0"/>
              <a:t>vez</a:t>
            </a:r>
            <a:r>
              <a:rPr lang="en-US" sz="1800" b="1" dirty="0" smtClean="0"/>
              <a:t>. Once for all!!!</a:t>
            </a:r>
          </a:p>
          <a:p>
            <a:endParaRPr lang="en-US" sz="1800" dirty="0" smtClean="0"/>
          </a:p>
          <a:p>
            <a:r>
              <a:rPr lang="en-US" sz="1800" dirty="0" smtClean="0"/>
              <a:t>Subnet MASK are no longer used in IPv6, although </a:t>
            </a:r>
            <a:r>
              <a:rPr lang="en-US" sz="1800" dirty="0" err="1" smtClean="0"/>
              <a:t>SuBNETS</a:t>
            </a:r>
            <a:r>
              <a:rPr lang="en-US" sz="1800" dirty="0" smtClean="0"/>
              <a:t> are still determined by prefix length notation</a:t>
            </a:r>
          </a:p>
          <a:p>
            <a:endParaRPr lang="en-US" sz="1800" dirty="0" smtClean="0"/>
          </a:p>
          <a:p>
            <a:r>
              <a:rPr lang="en-US" sz="1800" dirty="0" smtClean="0"/>
              <a:t>IPv6 are 8 sets of 16 bit groups separated by colons </a:t>
            </a:r>
            <a:endParaRPr lang="en-US" sz="1800" dirty="0"/>
          </a:p>
        </p:txBody>
      </p:sp>
      <p:pic>
        <p:nvPicPr>
          <p:cNvPr id="2051" name="Picture 3"/>
          <p:cNvPicPr>
            <a:picLocks noChangeAspect="1" noChangeArrowheads="1"/>
          </p:cNvPicPr>
          <p:nvPr/>
        </p:nvPicPr>
        <p:blipFill>
          <a:blip r:embed="rId2"/>
          <a:srcRect/>
          <a:stretch>
            <a:fillRect/>
          </a:stretch>
        </p:blipFill>
        <p:spPr bwMode="auto">
          <a:xfrm>
            <a:off x="1406404" y="4432423"/>
            <a:ext cx="6143625" cy="2143125"/>
          </a:xfrm>
          <a:prstGeom prst="rect">
            <a:avLst/>
          </a:prstGeom>
          <a:noFill/>
          <a:ln w="9525">
            <a:noFill/>
            <a:miter lim="800000"/>
            <a:headEnd/>
            <a:tailEnd/>
          </a:ln>
          <a:effectLst/>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a:t>
            </a:r>
            <a:endParaRPr lang="en-US" dirty="0"/>
          </a:p>
        </p:txBody>
      </p:sp>
      <p:sp>
        <p:nvSpPr>
          <p:cNvPr id="3" name="2 Marcador de texto"/>
          <p:cNvSpPr>
            <a:spLocks noGrp="1"/>
          </p:cNvSpPr>
          <p:nvPr>
            <p:ph type="body" sz="half" idx="1"/>
          </p:nvPr>
        </p:nvSpPr>
        <p:spPr>
          <a:xfrm>
            <a:off x="691200" y="1473315"/>
            <a:ext cx="7608738" cy="5094586"/>
          </a:xfrm>
        </p:spPr>
        <p:txBody>
          <a:bodyPr>
            <a:normAutofit/>
          </a:bodyPr>
          <a:lstStyle/>
          <a:p>
            <a:r>
              <a:rPr lang="en-US" sz="1800" dirty="0" smtClean="0"/>
              <a:t>Splitting the 16 bit address into 8 bit</a:t>
            </a:r>
          </a:p>
          <a:p>
            <a:endParaRPr lang="en-US" sz="1800" dirty="0" smtClean="0"/>
          </a:p>
          <a:p>
            <a:r>
              <a:rPr lang="en-US" sz="1800" dirty="0" smtClean="0"/>
              <a:t>2FEE: 2F in binary is: 00101111 and EE??</a:t>
            </a:r>
          </a:p>
          <a:p>
            <a:endParaRPr lang="en-US" sz="1800" dirty="0" smtClean="0"/>
          </a:p>
          <a:p>
            <a:endParaRPr lang="en-US" sz="1800" dirty="0"/>
          </a:p>
        </p:txBody>
      </p:sp>
      <p:pic>
        <p:nvPicPr>
          <p:cNvPr id="4098" name="Picture 2"/>
          <p:cNvPicPr>
            <a:picLocks noChangeAspect="1" noChangeArrowheads="1"/>
          </p:cNvPicPr>
          <p:nvPr/>
        </p:nvPicPr>
        <p:blipFill>
          <a:blip r:embed="rId2"/>
          <a:srcRect/>
          <a:stretch>
            <a:fillRect/>
          </a:stretch>
        </p:blipFill>
        <p:spPr bwMode="auto">
          <a:xfrm>
            <a:off x="1388452" y="2770310"/>
            <a:ext cx="6343650" cy="3943350"/>
          </a:xfrm>
          <a:prstGeom prst="rect">
            <a:avLst/>
          </a:prstGeom>
          <a:noFill/>
          <a:ln w="9525">
            <a:noFill/>
            <a:miter lim="800000"/>
            <a:headEnd/>
            <a:tailEnd/>
          </a:ln>
          <a:effectLst/>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n-US" dirty="0" smtClean="0"/>
              <a:t>IPv6</a:t>
            </a:r>
            <a:br>
              <a:rPr lang="en-US" dirty="0" smtClean="0"/>
            </a:br>
            <a:r>
              <a:rPr lang="en-US" dirty="0" smtClean="0"/>
              <a:t>Address Space</a:t>
            </a:r>
            <a:endParaRPr lang="en-US" dirty="0"/>
          </a:p>
        </p:txBody>
      </p:sp>
      <p:pic>
        <p:nvPicPr>
          <p:cNvPr id="3074" name="Picture 2"/>
          <p:cNvPicPr>
            <a:picLocks noChangeAspect="1" noChangeArrowheads="1"/>
          </p:cNvPicPr>
          <p:nvPr/>
        </p:nvPicPr>
        <p:blipFill>
          <a:blip r:embed="rId2"/>
          <a:srcRect/>
          <a:stretch>
            <a:fillRect/>
          </a:stretch>
        </p:blipFill>
        <p:spPr bwMode="auto">
          <a:xfrm>
            <a:off x="4260241" y="175846"/>
            <a:ext cx="3922468" cy="6466956"/>
          </a:xfrm>
          <a:prstGeom prst="rect">
            <a:avLst/>
          </a:prstGeom>
          <a:noFill/>
          <a:ln w="9525">
            <a:noFill/>
            <a:miter lim="800000"/>
            <a:headEnd/>
            <a:tailEnd/>
          </a:ln>
          <a:effectLst/>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dirty="0" smtClean="0"/>
              <a:t>IPv6 Who´s in charge</a:t>
            </a:r>
            <a:endParaRPr lang="en-US" dirty="0"/>
          </a:p>
        </p:txBody>
      </p:sp>
      <p:sp>
        <p:nvSpPr>
          <p:cNvPr id="3" name="2 Marcador de texto"/>
          <p:cNvSpPr>
            <a:spLocks noGrp="1"/>
          </p:cNvSpPr>
          <p:nvPr>
            <p:ph type="body" sz="half" idx="1"/>
          </p:nvPr>
        </p:nvSpPr>
        <p:spPr>
          <a:xfrm>
            <a:off x="691200" y="1473315"/>
            <a:ext cx="7608738" cy="5094586"/>
          </a:xfrm>
        </p:spPr>
        <p:txBody>
          <a:bodyPr>
            <a:normAutofit fontScale="62500" lnSpcReduction="20000"/>
          </a:bodyPr>
          <a:lstStyle/>
          <a:p>
            <a:pPr>
              <a:buNone/>
            </a:pPr>
            <a:r>
              <a:rPr lang="en-US" dirty="0" smtClean="0"/>
              <a:t>Who’s the assigning authority?</a:t>
            </a:r>
          </a:p>
          <a:p>
            <a:pPr>
              <a:buNone/>
            </a:pPr>
            <a:r>
              <a:rPr lang="en-US" dirty="0" smtClean="0"/>
              <a:t>IPv6 address assignment is handled similarly to IPv4 address allocation.</a:t>
            </a:r>
          </a:p>
          <a:p>
            <a:pPr>
              <a:buNone/>
            </a:pPr>
            <a:r>
              <a:rPr lang="en-US" dirty="0" smtClean="0"/>
              <a:t>Management of IPv6 addresses has been delegated from the </a:t>
            </a:r>
            <a:r>
              <a:rPr lang="en-US" i="1" dirty="0" smtClean="0"/>
              <a:t>Internet</a:t>
            </a:r>
          </a:p>
          <a:p>
            <a:pPr>
              <a:buNone/>
            </a:pPr>
            <a:r>
              <a:rPr lang="en-US" i="1" dirty="0" smtClean="0"/>
              <a:t>Corporation Assigned Names and Numbers (ICANN) to the Internet Assigned</a:t>
            </a:r>
          </a:p>
          <a:p>
            <a:pPr>
              <a:buNone/>
            </a:pPr>
            <a:r>
              <a:rPr lang="en-US" i="1" dirty="0" smtClean="0"/>
              <a:t>Numbers Authority (IANA), which in turn has been handed over to five</a:t>
            </a:r>
          </a:p>
          <a:p>
            <a:pPr>
              <a:buNone/>
            </a:pPr>
            <a:r>
              <a:rPr lang="en-US" i="1" dirty="0" smtClean="0"/>
              <a:t>regional Internet registries (RIRs):</a:t>
            </a:r>
          </a:p>
          <a:p>
            <a:pPr>
              <a:buNone/>
            </a:pPr>
            <a:endParaRPr lang="en-US" i="1" dirty="0" smtClean="0"/>
          </a:p>
          <a:p>
            <a:pPr>
              <a:buNone/>
            </a:pPr>
            <a:r>
              <a:rPr lang="en-US" dirty="0" smtClean="0"/>
              <a:t>✦ </a:t>
            </a:r>
            <a:r>
              <a:rPr lang="en-US" b="1" dirty="0" smtClean="0"/>
              <a:t>The American Registry for Internet Numbers (ARIN): Serving North</a:t>
            </a:r>
          </a:p>
          <a:p>
            <a:pPr>
              <a:buNone/>
            </a:pPr>
            <a:r>
              <a:rPr lang="en-US" dirty="0" smtClean="0"/>
              <a:t>America</a:t>
            </a:r>
          </a:p>
          <a:p>
            <a:pPr>
              <a:buNone/>
            </a:pPr>
            <a:endParaRPr lang="en-US" dirty="0" smtClean="0"/>
          </a:p>
          <a:p>
            <a:pPr>
              <a:buNone/>
            </a:pPr>
            <a:r>
              <a:rPr lang="fr-FR" dirty="0" smtClean="0"/>
              <a:t>✦ </a:t>
            </a:r>
            <a:r>
              <a:rPr lang="fr-FR" b="1" dirty="0" smtClean="0"/>
              <a:t>The Réseaux IP Européens Network Coordination Centre (RIPE NCC):</a:t>
            </a:r>
          </a:p>
          <a:p>
            <a:pPr>
              <a:buNone/>
            </a:pPr>
            <a:r>
              <a:rPr lang="en-US" dirty="0" smtClean="0"/>
              <a:t>Supporting Europe, the Middle East, and the former Soviet </a:t>
            </a:r>
            <a:r>
              <a:rPr lang="en-US" dirty="0" smtClean="0"/>
              <a:t>Union</a:t>
            </a:r>
          </a:p>
          <a:p>
            <a:pPr>
              <a:buNone/>
            </a:pPr>
            <a:endParaRPr lang="en-US" dirty="0" smtClean="0"/>
          </a:p>
          <a:p>
            <a:pPr>
              <a:buNone/>
            </a:pPr>
            <a:r>
              <a:rPr lang="en-US" dirty="0" smtClean="0"/>
              <a:t>✦ </a:t>
            </a:r>
            <a:r>
              <a:rPr lang="en-US" b="1" dirty="0" smtClean="0"/>
              <a:t>The Asian Pacific Network Information Centre (APNIC): Supporting</a:t>
            </a:r>
          </a:p>
          <a:p>
            <a:pPr>
              <a:buNone/>
            </a:pPr>
            <a:r>
              <a:rPr lang="en-US" dirty="0" smtClean="0"/>
              <a:t>Asia and </a:t>
            </a:r>
            <a:r>
              <a:rPr lang="en-US" dirty="0" smtClean="0"/>
              <a:t>Australia</a:t>
            </a:r>
          </a:p>
          <a:p>
            <a:pPr>
              <a:buNone/>
            </a:pPr>
            <a:endParaRPr lang="en-US" dirty="0" smtClean="0"/>
          </a:p>
          <a:p>
            <a:pPr>
              <a:buNone/>
            </a:pPr>
            <a:r>
              <a:rPr lang="en-US" dirty="0" smtClean="0"/>
              <a:t>✦ </a:t>
            </a:r>
            <a:r>
              <a:rPr lang="en-US" b="1" dirty="0" smtClean="0"/>
              <a:t>The African Network Information Centre (</a:t>
            </a:r>
            <a:r>
              <a:rPr lang="en-US" b="1" dirty="0" err="1" smtClean="0"/>
              <a:t>AfriNIC</a:t>
            </a:r>
            <a:r>
              <a:rPr lang="en-US" b="1" dirty="0" smtClean="0"/>
              <a:t>): Responsible for</a:t>
            </a:r>
          </a:p>
          <a:p>
            <a:pPr>
              <a:buNone/>
            </a:pPr>
            <a:r>
              <a:rPr lang="en-US" dirty="0" smtClean="0"/>
              <a:t>Africa and the Indian </a:t>
            </a:r>
            <a:r>
              <a:rPr lang="en-US" dirty="0" smtClean="0"/>
              <a:t>Ocean</a:t>
            </a:r>
          </a:p>
          <a:p>
            <a:pPr>
              <a:buNone/>
            </a:pPr>
            <a:endParaRPr lang="en-US" dirty="0" smtClean="0"/>
          </a:p>
          <a:p>
            <a:pPr>
              <a:buNone/>
            </a:pPr>
            <a:r>
              <a:rPr lang="en-US" dirty="0" smtClean="0"/>
              <a:t>✦ </a:t>
            </a:r>
            <a:r>
              <a:rPr lang="en-US" b="1" dirty="0" smtClean="0"/>
              <a:t>The Latin American and Caribbean Internet </a:t>
            </a:r>
            <a:r>
              <a:rPr lang="en-US" b="1" dirty="0" smtClean="0"/>
              <a:t>Addresses </a:t>
            </a:r>
            <a:r>
              <a:rPr lang="en-US" b="1" dirty="0" smtClean="0"/>
              <a:t>Registry</a:t>
            </a:r>
          </a:p>
          <a:p>
            <a:pPr>
              <a:buNone/>
            </a:pPr>
            <a:r>
              <a:rPr lang="en-US" b="1" dirty="0" smtClean="0"/>
              <a:t>(LACNIC): Serving Latin America and the </a:t>
            </a:r>
            <a:r>
              <a:rPr lang="en-US" b="1" dirty="0" smtClean="0"/>
              <a:t>Caribbean</a:t>
            </a:r>
          </a:p>
          <a:p>
            <a:pPr>
              <a:buNone/>
            </a:pPr>
            <a:endParaRPr lang="en-US" b="1" dirty="0" smtClean="0"/>
          </a:p>
          <a:p>
            <a:pPr>
              <a:buNone/>
            </a:pPr>
            <a:r>
              <a:rPr lang="en-US" dirty="0" smtClean="0"/>
              <a:t>These five RIRs delegate addressing responsibilities further </a:t>
            </a:r>
            <a:r>
              <a:rPr lang="en-US" dirty="0" smtClean="0"/>
              <a:t>to</a:t>
            </a:r>
          </a:p>
          <a:p>
            <a:pPr>
              <a:buNone/>
            </a:pPr>
            <a:endParaRPr lang="en-US" dirty="0" smtClean="0"/>
          </a:p>
          <a:p>
            <a:pPr>
              <a:buNone/>
            </a:pPr>
            <a:r>
              <a:rPr lang="en-US" dirty="0" smtClean="0"/>
              <a:t>✦ Local Internet registries (LIRs)</a:t>
            </a:r>
          </a:p>
          <a:p>
            <a:pPr>
              <a:buNone/>
            </a:pPr>
            <a:r>
              <a:rPr lang="en-US" dirty="0" smtClean="0"/>
              <a:t>✦ Internet service providers (ISPs)</a:t>
            </a:r>
            <a:endParaRPr lang="en-US" dirty="0"/>
          </a:p>
        </p:txBody>
      </p:sp>
    </p:spTree>
  </p:cSld>
  <p:clrMapOvr>
    <a:masterClrMapping/>
  </p:clrMapOvr>
  <p:transition spd="med"/>
</p:sld>
</file>

<file path=ppt/theme/theme1.xml><?xml version="1.0" encoding="utf-8"?>
<a:theme xmlns:a="http://schemas.openxmlformats.org/drawingml/2006/main" name="Desdemona template">
  <a:themeElements>
    <a:clrScheme name="Desdemona template">
      <a:dk1>
        <a:srgbClr val="000000"/>
      </a:dk1>
      <a:lt1>
        <a:srgbClr val="FFFFFF"/>
      </a:lt1>
      <a:dk2>
        <a:srgbClr val="A7A7A7"/>
      </a:dk2>
      <a:lt2>
        <a:srgbClr val="535353"/>
      </a:lt2>
      <a:accent1>
        <a:srgbClr val="3A81BA"/>
      </a:accent1>
      <a:accent2>
        <a:srgbClr val="D89F39"/>
      </a:accent2>
      <a:accent3>
        <a:srgbClr val="8BAB42"/>
      </a:accent3>
      <a:accent4>
        <a:srgbClr val="57A7B5"/>
      </a:accent4>
      <a:accent5>
        <a:srgbClr val="8B81D2"/>
      </a:accent5>
      <a:accent6>
        <a:srgbClr val="963334"/>
      </a:accent6>
      <a:hlink>
        <a:srgbClr val="0000FF"/>
      </a:hlink>
      <a:folHlink>
        <a:srgbClr val="FF00FF"/>
      </a:folHlink>
    </a:clrScheme>
    <a:fontScheme name="Desdemona template">
      <a:majorFont>
        <a:latin typeface="Arial"/>
        <a:ea typeface="Arial"/>
        <a:cs typeface="Arial"/>
      </a:majorFont>
      <a:minorFont>
        <a:latin typeface="Helvetica"/>
        <a:ea typeface="Helvetica"/>
        <a:cs typeface="Helvetica"/>
      </a:minorFont>
    </a:fontScheme>
    <a:fmtScheme name="Desdemona templa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sdemona template">
  <a:themeElements>
    <a:clrScheme name="Desdemona template">
      <a:dk1>
        <a:srgbClr val="000000"/>
      </a:dk1>
      <a:lt1>
        <a:srgbClr val="FFFFFF"/>
      </a:lt1>
      <a:dk2>
        <a:srgbClr val="A7A7A7"/>
      </a:dk2>
      <a:lt2>
        <a:srgbClr val="535353"/>
      </a:lt2>
      <a:accent1>
        <a:srgbClr val="3A81BA"/>
      </a:accent1>
      <a:accent2>
        <a:srgbClr val="D89F39"/>
      </a:accent2>
      <a:accent3>
        <a:srgbClr val="8BAB42"/>
      </a:accent3>
      <a:accent4>
        <a:srgbClr val="57A7B5"/>
      </a:accent4>
      <a:accent5>
        <a:srgbClr val="8B81D2"/>
      </a:accent5>
      <a:accent6>
        <a:srgbClr val="963334"/>
      </a:accent6>
      <a:hlink>
        <a:srgbClr val="0000FF"/>
      </a:hlink>
      <a:folHlink>
        <a:srgbClr val="FF00FF"/>
      </a:folHlink>
    </a:clrScheme>
    <a:fontScheme name="Desdemona template">
      <a:majorFont>
        <a:latin typeface="Arial"/>
        <a:ea typeface="Arial"/>
        <a:cs typeface="Arial"/>
      </a:majorFont>
      <a:minorFont>
        <a:latin typeface="Helvetica"/>
        <a:ea typeface="Helvetica"/>
        <a:cs typeface="Helvetica"/>
      </a:minorFont>
    </a:fontScheme>
    <a:fmtScheme name="Desdemona templa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400" b="0" i="0" u="none" strike="noStrike" cap="none" spc="0" normalizeH="0" baseline="0">
            <a:ln>
              <a:noFill/>
            </a:ln>
            <a:solidFill>
              <a:srgbClr val="000000"/>
            </a:solidFill>
            <a:effectLst/>
            <a:uFillTx/>
            <a:latin typeface="+mj-lt"/>
            <a:ea typeface="+mj-ea"/>
            <a:cs typeface="+mj-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394</TotalTime>
  <Words>2796</Words>
  <Application>Microsoft Office PowerPoint</Application>
  <PresentationFormat>Presentación en pantalla (4:3)</PresentationFormat>
  <Paragraphs>301</Paragraphs>
  <Slides>40</Slides>
  <Notes>1</Notes>
  <HiddenSlides>0</HiddenSlides>
  <MMClips>0</MMClips>
  <ScaleCrop>false</ScaleCrop>
  <HeadingPairs>
    <vt:vector size="4" baseType="variant">
      <vt:variant>
        <vt:lpstr>Tema</vt:lpstr>
      </vt:variant>
      <vt:variant>
        <vt:i4>1</vt:i4>
      </vt:variant>
      <vt:variant>
        <vt:lpstr>Títulos de diapositiva</vt:lpstr>
      </vt:variant>
      <vt:variant>
        <vt:i4>40</vt:i4>
      </vt:variant>
    </vt:vector>
  </HeadingPairs>
  <TitlesOfParts>
    <vt:vector size="41" baseType="lpstr">
      <vt:lpstr>Desdemona template</vt:lpstr>
      <vt:lpstr>Networking. Clase 7, 22 Abril 2021</vt:lpstr>
      <vt:lpstr>IPv6</vt:lpstr>
      <vt:lpstr>IPv6</vt:lpstr>
      <vt:lpstr>IPv6</vt:lpstr>
      <vt:lpstr>IPV6</vt:lpstr>
      <vt:lpstr>IPv6</vt:lpstr>
      <vt:lpstr>IPv6</vt:lpstr>
      <vt:lpstr>IPv6 Address Space</vt:lpstr>
      <vt:lpstr>IPv6 Who´s in charge</vt:lpstr>
      <vt:lpstr>IPV6 Address Notation</vt:lpstr>
      <vt:lpstr>Ipv6 Address Notation</vt:lpstr>
      <vt:lpstr>IPv6 Address Notation</vt:lpstr>
      <vt:lpstr>Ipv6 Address Notation</vt:lpstr>
      <vt:lpstr>IPv6 Address Types</vt:lpstr>
      <vt:lpstr>IPV6 Reserved Address</vt:lpstr>
      <vt:lpstr>IPv6 Adresses </vt:lpstr>
      <vt:lpstr>IPv6 Address Autoconfiguration</vt:lpstr>
      <vt:lpstr>IPv6 Autonfiguration. </vt:lpstr>
      <vt:lpstr>IPv6. Autoconfiguration. </vt:lpstr>
      <vt:lpstr>IPv6. Autoconfiguration. </vt:lpstr>
      <vt:lpstr>IPv6 Dynamic Approach</vt:lpstr>
      <vt:lpstr>IpV6 DHCP differences</vt:lpstr>
      <vt:lpstr>CISCO  Example</vt:lpstr>
      <vt:lpstr>ICMPv6</vt:lpstr>
      <vt:lpstr>IPv6 ROUTING</vt:lpstr>
      <vt:lpstr>IPv6 Routing</vt:lpstr>
      <vt:lpstr>IPv6 Routing Protocols</vt:lpstr>
      <vt:lpstr>IPv6 MIGRATION</vt:lpstr>
      <vt:lpstr>IPv6 MIGRATION</vt:lpstr>
      <vt:lpstr>Ipv6 Migration. DUAL STACK</vt:lpstr>
      <vt:lpstr>IPv6 Migration. Tunneling</vt:lpstr>
      <vt:lpstr>IPv6 Tunneling. CISCO case</vt:lpstr>
      <vt:lpstr>Diapositiva 33</vt:lpstr>
      <vt:lpstr>IPv6 Migration. Tunneling</vt:lpstr>
      <vt:lpstr>IPv6 Migration. NAT-Protocol Translation</vt:lpstr>
      <vt:lpstr>IPv6 Migration NAT-PT</vt:lpstr>
      <vt:lpstr>NAT-PT example on CISCO Routers.</vt:lpstr>
      <vt:lpstr>HOMEWORK</vt:lpstr>
      <vt:lpstr>HOMEWORK</vt:lpstr>
      <vt:lpstr>¡Muchas gracias!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4 Management and Operations: S1: Underpinning Management Theories</dc:title>
  <dc:creator>Administrador</dc:creator>
  <cp:lastModifiedBy>Administrador</cp:lastModifiedBy>
  <cp:revision>38</cp:revision>
  <dcterms:modified xsi:type="dcterms:W3CDTF">2021-04-21T21:13:23Z</dcterms:modified>
</cp:coreProperties>
</file>